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64" r:id="rId6"/>
  </p:sldMasterIdLst>
  <p:notesMasterIdLst>
    <p:notesMasterId r:id="rId79"/>
  </p:notesMasterIdLst>
  <p:handoutMasterIdLst>
    <p:handoutMasterId r:id="rId80"/>
  </p:handoutMasterIdLst>
  <p:sldIdLst>
    <p:sldId id="256" r:id="rId7"/>
    <p:sldId id="341" r:id="rId8"/>
    <p:sldId id="344" r:id="rId9"/>
    <p:sldId id="345" r:id="rId10"/>
    <p:sldId id="347" r:id="rId11"/>
    <p:sldId id="466" r:id="rId12"/>
    <p:sldId id="350" r:id="rId13"/>
    <p:sldId id="369" r:id="rId14"/>
    <p:sldId id="370" r:id="rId15"/>
    <p:sldId id="371" r:id="rId16"/>
    <p:sldId id="372" r:id="rId17"/>
    <p:sldId id="381" r:id="rId18"/>
    <p:sldId id="382" r:id="rId19"/>
    <p:sldId id="462" r:id="rId20"/>
    <p:sldId id="392" r:id="rId21"/>
    <p:sldId id="394" r:id="rId22"/>
    <p:sldId id="395" r:id="rId23"/>
    <p:sldId id="396" r:id="rId24"/>
    <p:sldId id="515" r:id="rId25"/>
    <p:sldId id="352" r:id="rId26"/>
    <p:sldId id="354" r:id="rId27"/>
    <p:sldId id="355" r:id="rId28"/>
    <p:sldId id="356" r:id="rId29"/>
    <p:sldId id="463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516" r:id="rId42"/>
    <p:sldId id="478" r:id="rId43"/>
    <p:sldId id="479" r:id="rId44"/>
    <p:sldId id="480" r:id="rId45"/>
    <p:sldId id="482" r:id="rId46"/>
    <p:sldId id="483" r:id="rId47"/>
    <p:sldId id="484" r:id="rId48"/>
    <p:sldId id="481" r:id="rId49"/>
    <p:sldId id="485" r:id="rId50"/>
    <p:sldId id="486" r:id="rId51"/>
    <p:sldId id="487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514" r:id="rId60"/>
    <p:sldId id="495" r:id="rId61"/>
    <p:sldId id="517" r:id="rId62"/>
    <p:sldId id="496" r:id="rId63"/>
    <p:sldId id="497" r:id="rId64"/>
    <p:sldId id="498" r:id="rId65"/>
    <p:sldId id="499" r:id="rId66"/>
    <p:sldId id="500" r:id="rId67"/>
    <p:sldId id="502" r:id="rId68"/>
    <p:sldId id="503" r:id="rId69"/>
    <p:sldId id="504" r:id="rId70"/>
    <p:sldId id="506" r:id="rId71"/>
    <p:sldId id="507" r:id="rId72"/>
    <p:sldId id="509" r:id="rId73"/>
    <p:sldId id="512" r:id="rId74"/>
    <p:sldId id="513" r:id="rId75"/>
    <p:sldId id="511" r:id="rId76"/>
    <p:sldId id="510" r:id="rId77"/>
    <p:sldId id="429" r:id="rId7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37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655">
          <p15:clr>
            <a:srgbClr val="A4A3A4"/>
          </p15:clr>
        </p15:guide>
        <p15:guide id="4" orient="horz" pos="1978">
          <p15:clr>
            <a:srgbClr val="A4A3A4"/>
          </p15:clr>
        </p15:guide>
        <p15:guide id="5" orient="horz" pos="19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iu, Lawrence Y" initials="CLY" lastIdx="1" clrIdx="0"/>
  <p:cmAuthor id="7" name="Microsoft Office User" initials="Office [13]" lastIdx="1" clrIdx="7"/>
  <p:cmAuthor id="1" name="Cecile A. Thomas" initials="CAT" lastIdx="1" clrIdx="1"/>
  <p:cmAuthor id="8" name="Microsoft Office User" initials="Office [14]" lastIdx="1" clrIdx="8"/>
  <p:cmAuthor id="2" name="raherrm1" initials="rh" lastIdx="1" clrIdx="2">
    <p:extLst/>
  </p:cmAuthor>
  <p:cmAuthor id="3" name="Shevlin, Julie" initials="SJ" lastIdx="8" clrIdx="3"/>
  <p:cmAuthor id="4" name="Microsoft Office User" initials="Office [10]" lastIdx="1" clrIdx="4"/>
  <p:cmAuthor id="5" name="Microsoft Office User" initials="Office" lastIdx="4" clrIdx="5"/>
  <p:cmAuthor id="6" name="Microsoft Office User" initials="Office [12]" lastIdx="1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71"/>
    <a:srgbClr val="FFFFFF"/>
    <a:srgbClr val="000000"/>
    <a:srgbClr val="FF00FF"/>
    <a:srgbClr val="E8F4FB"/>
    <a:srgbClr val="0071C5"/>
    <a:srgbClr val="93A0A7"/>
    <a:srgbClr val="595959"/>
    <a:srgbClr val="00AEEF"/>
    <a:srgbClr val="E9F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5" autoAdjust="0"/>
    <p:restoredTop sz="76513" autoAdjust="0"/>
  </p:normalViewPr>
  <p:slideViewPr>
    <p:cSldViewPr snapToGrid="0" snapToObjects="1">
      <p:cViewPr>
        <p:scale>
          <a:sx n="180" d="100"/>
          <a:sy n="180" d="100"/>
        </p:scale>
        <p:origin x="704" y="-928"/>
      </p:cViewPr>
      <p:guideLst>
        <p:guide orient="horz" pos="2637"/>
        <p:guide pos="2880"/>
        <p:guide orient="horz" pos="2655"/>
        <p:guide orient="horz" pos="1978"/>
        <p:guide orient="horz" pos="199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264"/>
    </p:cViewPr>
  </p:sorterViewPr>
  <p:notesViewPr>
    <p:cSldViewPr snapToGrid="0" snapToObjects="1">
      <p:cViewPr varScale="1">
        <p:scale>
          <a:sx n="91" d="100"/>
          <a:sy n="91" d="100"/>
        </p:scale>
        <p:origin x="3680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slideMaster" Target="slideMasters/slide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handoutMaster" Target="handoutMasters/handoutMaster1.xml"/><Relationship Id="rId81" Type="http://schemas.openxmlformats.org/officeDocument/2006/relationships/commentAuthors" Target="commentAuthors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1" Type="http://schemas.openxmlformats.org/officeDocument/2006/relationships/image" Target="../media/image36.png"/><Relationship Id="rId2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9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23B1-3DD8-40C4-B363-0682023E5EE0}" type="datetimeFigureOut">
              <a:rPr lang="en-US" sz="900" smtClean="0"/>
              <a:pPr/>
              <a:t>11/14/17</a:t>
            </a:fld>
            <a:endParaRPr lang="en-US" sz="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96C75-5479-4FE8-999D-3CCC91026B1D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02618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4D549EAA-037A-45A3-B973-B38F716773EE}" type="datetimeFigureOut">
              <a:rPr lang="en-US" smtClean="0"/>
              <a:pPr/>
              <a:t>11/14/17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E13FB3FA-C830-445B-A142-1E421B2C8A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2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731838"/>
            <a:ext cx="5581650" cy="3140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Add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A6B19-79F7-4981-B4D1-ED901B8A81F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smtClean="0"/>
              <a:t>© Intel Corporation. All rights reserved.</a:t>
            </a:r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r>
              <a:rPr lang="en-US" dirty="0"/>
              <a:t>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85846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every entity and other mark in the data…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68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Sentence</a:t>
            </a:r>
            <a:r>
              <a:rPr lang="en-US" baseline="0" dirty="0" smtClean="0"/>
              <a:t> by sentence, document by document, record by record, data base by data base,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29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every</a:t>
            </a:r>
            <a:r>
              <a:rPr lang="en-US" baseline="0" dirty="0" smtClean="0"/>
              <a:t> THING in the data, including all context – at massive scale, not just these two sentences.</a:t>
            </a:r>
          </a:p>
          <a:p>
            <a:r>
              <a:rPr lang="en-US" baseline="0" dirty="0" smtClean="0"/>
              <a:t>This is the way our brains work.  I will meet some of you for the first time and know it is the first time.</a:t>
            </a:r>
          </a:p>
          <a:p>
            <a:r>
              <a:rPr lang="en-US" baseline="0" dirty="0" smtClean="0"/>
              <a:t>I knows others of you very well, not just in strength, but in know who else, where, and what of when we’ve met before.</a:t>
            </a:r>
          </a:p>
          <a:p>
            <a:r>
              <a:rPr lang="en-US" baseline="0" dirty="0" smtClean="0"/>
              <a:t>I might remember when we met on some particular topic, twice.  Not the probability of meeting, a memory of meeting.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69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Matching entity examples: </a:t>
            </a:r>
          </a:p>
          <a:p>
            <a:r>
              <a:rPr lang="en-US" dirty="0" smtClean="0"/>
              <a:t> - Requisitions to Resumes</a:t>
            </a:r>
          </a:p>
          <a:p>
            <a:r>
              <a:rPr lang="en-US" dirty="0" smtClean="0"/>
              <a:t> - Defect</a:t>
            </a:r>
            <a:r>
              <a:rPr lang="en-US" baseline="0" dirty="0" smtClean="0"/>
              <a:t> to Expert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Match on problem =</a:t>
            </a:r>
            <a:r>
              <a:rPr lang="en-US" baseline="0" dirty="0" smtClean="0"/>
              <a:t>&gt; show resolution of best match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04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</a:t>
            </a:r>
            <a:r>
              <a:rPr lang="en-US" baseline="0" dirty="0" smtClean="0"/>
              <a:t> e.g. next movie as in</a:t>
            </a:r>
            <a:r>
              <a:rPr lang="en-US" dirty="0" smtClean="0"/>
              <a:t> Netflix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1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Also,</a:t>
            </a:r>
            <a:r>
              <a:rPr lang="en-US" baseline="0" dirty="0" smtClean="0"/>
              <a:t> e.g. next movie as in</a:t>
            </a:r>
            <a:r>
              <a:rPr lang="en-US" dirty="0" smtClean="0"/>
              <a:t> Netflix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34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Driver Class :  </a:t>
            </a:r>
            <a:r>
              <a:rPr lang="en-US" dirty="0" err="1" smtClean="0"/>
              <a:t>net.sourceforge.jtds.jdbc.Driver</a:t>
            </a:r>
            <a:r>
              <a:rPr lang="en-US" dirty="0" smtClean="0"/>
              <a:t> </a:t>
            </a:r>
          </a:p>
          <a:p>
            <a:r>
              <a:rPr lang="en-US" dirty="0" smtClean="0"/>
              <a:t>Connection String : </a:t>
            </a:r>
            <a:r>
              <a:rPr lang="en-US" dirty="0" err="1" smtClean="0"/>
              <a:t>jdbc:jtds:sqlserver</a:t>
            </a:r>
            <a:r>
              <a:rPr lang="en-US" dirty="0" smtClean="0"/>
              <a:t>://</a:t>
            </a:r>
            <a:r>
              <a:rPr lang="en-US" dirty="0" err="1" smtClean="0"/>
              <a:t>WOSBSPSTAGING.amr.corp.intel.com;databaseName</a:t>
            </a:r>
            <a:r>
              <a:rPr lang="en-US" dirty="0" smtClean="0"/>
              <a:t>=</a:t>
            </a:r>
            <a:r>
              <a:rPr lang="en-US" dirty="0" err="1" smtClean="0"/>
              <a:t>WOSBSP;integratedSecurity</a:t>
            </a:r>
            <a:r>
              <a:rPr lang="en-US" dirty="0" smtClean="0"/>
              <a:t>=</a:t>
            </a:r>
            <a:r>
              <a:rPr lang="en-US" dirty="0" err="1" smtClean="0"/>
              <a:t>true;authenticationScheme</a:t>
            </a:r>
            <a:r>
              <a:rPr lang="en-US" dirty="0" smtClean="0"/>
              <a:t>=</a:t>
            </a:r>
            <a:r>
              <a:rPr lang="en-US" dirty="0" err="1" smtClean="0"/>
              <a:t>JavaKerberos;domain</a:t>
            </a:r>
            <a:r>
              <a:rPr lang="en-US" dirty="0" smtClean="0"/>
              <a:t>=</a:t>
            </a:r>
            <a:r>
              <a:rPr lang="en-US" dirty="0" err="1" smtClean="0"/>
              <a:t>amr</a:t>
            </a:r>
            <a:r>
              <a:rPr lang="en-US" dirty="0" smtClean="0"/>
              <a:t>;</a:t>
            </a:r>
          </a:p>
          <a:p>
            <a:r>
              <a:rPr lang="en-US" dirty="0" smtClean="0"/>
              <a:t>Key Query : select DISTINCT </a:t>
            </a:r>
            <a:r>
              <a:rPr lang="en-US" dirty="0" err="1" smtClean="0"/>
              <a:t>buildid</a:t>
            </a:r>
            <a:r>
              <a:rPr lang="en-US" dirty="0" smtClean="0"/>
              <a:t> from </a:t>
            </a:r>
            <a:r>
              <a:rPr lang="en-US" dirty="0" err="1" smtClean="0"/>
              <a:t>testresults</a:t>
            </a:r>
            <a:r>
              <a:rPr lang="en-US" dirty="0" smtClean="0"/>
              <a:t>;</a:t>
            </a:r>
          </a:p>
          <a:p>
            <a:r>
              <a:rPr lang="en-US" dirty="0" smtClean="0"/>
              <a:t>Resource query : select </a:t>
            </a:r>
            <a:r>
              <a:rPr lang="en-US" dirty="0" err="1" smtClean="0"/>
              <a:t>buildid</a:t>
            </a:r>
            <a:r>
              <a:rPr lang="en-US" dirty="0" smtClean="0"/>
              <a:t> from </a:t>
            </a:r>
            <a:r>
              <a:rPr lang="en-US" dirty="0" err="1" smtClean="0"/>
              <a:t>testresults</a:t>
            </a:r>
            <a:r>
              <a:rPr lang="en-US" dirty="0" smtClean="0"/>
              <a:t> where </a:t>
            </a:r>
            <a:r>
              <a:rPr lang="en-US" dirty="0" err="1" smtClean="0"/>
              <a:t>buildid</a:t>
            </a:r>
            <a:r>
              <a:rPr lang="en-US" dirty="0" smtClean="0"/>
              <a:t> = ${</a:t>
            </a:r>
            <a:r>
              <a:rPr lang="en-US" dirty="0" err="1" smtClean="0"/>
              <a:t>buildid</a:t>
            </a:r>
            <a:r>
              <a:rPr lang="en-US" dirty="0" smtClean="0"/>
              <a:t>}; 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2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1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key points already covered in the videos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68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it requires human intelligence then systems must be more human and brain like</a:t>
            </a:r>
          </a:p>
          <a:p>
            <a:r>
              <a:rPr lang="en-US" baseline="0" dirty="0" smtClean="0"/>
              <a:t>All of these requirements come together to make a cognitive platform</a:t>
            </a:r>
          </a:p>
          <a:p>
            <a:r>
              <a:rPr lang="en-US" baseline="0" dirty="0" smtClean="0"/>
              <a:t>Human like means</a:t>
            </a:r>
          </a:p>
          <a:p>
            <a:r>
              <a:rPr lang="en-US" baseline="0" dirty="0" smtClean="0"/>
              <a:t>Learning from everything including other things that learn or from the experience of others </a:t>
            </a:r>
          </a:p>
          <a:p>
            <a:r>
              <a:rPr lang="en-US" baseline="0" dirty="0" smtClean="0"/>
              <a:t>Adapting with new information</a:t>
            </a:r>
          </a:p>
          <a:p>
            <a:r>
              <a:rPr lang="en-US" baseline="0" dirty="0" smtClean="0"/>
              <a:t>Reasoning naturally from patterns –using learning – a simple example – touch a hot burner once learn – approach a hot object learning from the hot burner is applied automatically </a:t>
            </a:r>
          </a:p>
          <a:p>
            <a:r>
              <a:rPr lang="en-US" baseline="0" dirty="0" smtClean="0"/>
              <a:t>Recommending, prescribing what to do – where have I see this before, what happened was it good bad – should I do it again, or how should I do it.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790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start with data source that we would like to ingest into Saffron, for example a table in SQL database, consisting of records (resource</a:t>
            </a:r>
            <a:r>
              <a:rPr lang="en-US" baseline="0" dirty="0" smtClean="0"/>
              <a:t> references)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As each row of such database data source is ingested, a column name gets represented as a “Category” coupled with its “Value” in each row.</a:t>
            </a:r>
          </a:p>
          <a:p>
            <a:r>
              <a:rPr lang="en-US" dirty="0" smtClean="0"/>
              <a:t>Resulting combination of “Category” and “Value” is called an “Attribute” and is individually stored in Saffron’s associative memory.</a:t>
            </a:r>
          </a:p>
          <a:p>
            <a:endParaRPr lang="en-US" dirty="0" smtClean="0"/>
          </a:p>
          <a:p>
            <a:r>
              <a:rPr lang="en-US" dirty="0" smtClean="0"/>
              <a:t>In provided example, 6 attributes will be generated, each one being described by its </a:t>
            </a:r>
            <a:r>
              <a:rPr lang="en-US" dirty="0" err="1" smtClean="0"/>
              <a:t>category:value</a:t>
            </a:r>
            <a:r>
              <a:rPr lang="en-US" dirty="0" smtClean="0"/>
              <a:t> combination.</a:t>
            </a:r>
          </a:p>
          <a:p>
            <a:endParaRPr lang="en-US" dirty="0" smtClean="0"/>
          </a:p>
          <a:p>
            <a:r>
              <a:rPr lang="en-US" dirty="0" smtClean="0"/>
              <a:t>According to original database record 120, Jim ate alone at Neomonde in Cary on 6/2.</a:t>
            </a:r>
          </a:p>
          <a:p>
            <a:endParaRPr lang="en-US" dirty="0" smtClean="0"/>
          </a:p>
          <a:p>
            <a:r>
              <a:rPr lang="en-US" dirty="0" smtClean="0"/>
              <a:t>Translated to Saffron’s associative memory and taking into account 6 generated attributes, narrative becomes: (ID:120), (Name:Jim) ate with (Companion:none) at (Restaurant:Neomonde) at (Location:Cary) on (Date:June 2nd). </a:t>
            </a:r>
          </a:p>
          <a:p>
            <a:endParaRPr lang="en-US" dirty="0" smtClean="0"/>
          </a:p>
          <a:p>
            <a:r>
              <a:rPr lang="en-US" dirty="0" smtClean="0"/>
              <a:t>Arranging resulting 6 attributes as “Row Attributes” and “Column Attributes”, we can create a matrix  or “Associative Memory” of mutual connections where intersection represents the count of interactions detected so far.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16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ingest and process a new database record by breaking it again into attributes (i.e. </a:t>
            </a:r>
            <a:r>
              <a:rPr lang="en-US" dirty="0" err="1" smtClean="0"/>
              <a:t>category:value</a:t>
            </a:r>
            <a:r>
              <a:rPr lang="en-US" dirty="0" smtClean="0"/>
              <a:t> combinations), that we subsequently add to Saffron’s associative memory matrix.</a:t>
            </a:r>
          </a:p>
          <a:p>
            <a:endParaRPr lang="en-US" dirty="0" smtClean="0"/>
          </a:p>
          <a:p>
            <a:r>
              <a:rPr lang="en-US" dirty="0" smtClean="0"/>
              <a:t>Some of the attributes we’ve already encountered: (Restaurant:Neomonde), (Date:6/2) and (Location:Cary), but some of them are new: (ID:121), (Name:Tom), (Companion:Mary).  We’ll show newly created attributes in orange.</a:t>
            </a:r>
          </a:p>
          <a:p>
            <a:endParaRPr lang="en-US" dirty="0" smtClean="0"/>
          </a:p>
          <a:p>
            <a:r>
              <a:rPr lang="en-US" dirty="0" smtClean="0"/>
              <a:t>Notice that only newly created attributes in orange are added to associative memory as </a:t>
            </a:r>
            <a:r>
              <a:rPr lang="en-US" i="1" dirty="0" smtClean="0"/>
              <a:t>new</a:t>
            </a:r>
            <a:r>
              <a:rPr lang="en-US" dirty="0" smtClean="0"/>
              <a:t> rows and columns.  For existing attributes, we only increase corresponding counts on intersections</a:t>
            </a:r>
            <a:r>
              <a:rPr lang="en-US" baseline="0" dirty="0" smtClean="0"/>
              <a:t> (noted in black surrounded by green)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82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when Jim and Susan meet for lunch at the Tower restaurant on June 4th in Cary, we can again parse the generated record and extract additional 4 attributes: (ID:122), (Date:6/4), (Companion:Susan) and (Restaurant:Tower).</a:t>
            </a:r>
          </a:p>
          <a:p>
            <a:endParaRPr lang="en-US" dirty="0" smtClean="0"/>
          </a:p>
          <a:p>
            <a:r>
              <a:rPr lang="en-US" dirty="0" smtClean="0"/>
              <a:t>The new attributes are added to associative memory matrix as new row attributes and column attributes. The counts at intersections of existing attributes (Name:Jim) and (Location:Cary) are incremented. 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associative memory matrix is called a “directory memory” in Saffron-ese.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4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previously</a:t>
            </a:r>
            <a:r>
              <a:rPr lang="en-US" baseline="0" dirty="0" smtClean="0"/>
              <a:t> indicated, multiple categories might be declared to be of type “memory” and Saffron will automatically create new attribute memories and increment relevant counts as new resource records are ingested and processed.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3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previously</a:t>
            </a:r>
            <a:r>
              <a:rPr lang="en-US" baseline="0" dirty="0" smtClean="0"/>
              <a:t> indicated, multiple categories might be declared to be of type “memory” and Saffron will automatically create new attribute memories and increment relevant counts as new resource records are ingested and processed.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00079-79B2-FF47-8E41-557BEBAEE7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01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gi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gi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gi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347134" y="2799904"/>
            <a:ext cx="8442904" cy="769441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4400" b="0">
                <a:solidFill>
                  <a:schemeClr val="tx1">
                    <a:alpha val="90000"/>
                  </a:schemeClr>
                </a:solidFill>
                <a:latin typeface="+mj-lt"/>
                <a:ea typeface="Arial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47134" y="3569345"/>
            <a:ext cx="8442904" cy="338554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0" indent="0" algn="l">
              <a:buNone/>
              <a:defRPr sz="1800">
                <a:solidFill>
                  <a:schemeClr val="tx1"/>
                </a:solidFill>
              </a:defRPr>
            </a:lvl2pPr>
            <a:lvl3pPr marL="0" indent="0" algn="l">
              <a:buNone/>
              <a:defRPr sz="1600">
                <a:solidFill>
                  <a:schemeClr val="tx1"/>
                </a:solidFill>
              </a:defRPr>
            </a:lvl3pPr>
            <a:lvl4pPr marL="0" indent="0" algn="l">
              <a:buNone/>
              <a:defRPr sz="1400">
                <a:solidFill>
                  <a:schemeClr val="tx1"/>
                </a:solidFill>
              </a:defRPr>
            </a:lvl4pPr>
            <a:lvl5pPr marL="0" indent="0" algn="l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96" y="386080"/>
            <a:ext cx="2575555" cy="8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85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975"/>
            <a:ext cx="2606040" cy="5154722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969972" y="2048359"/>
            <a:ext cx="5820065" cy="584775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2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969973" y="2633134"/>
            <a:ext cx="5820065" cy="123110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ClrTx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defRPr sz="14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defRPr sz="14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24" y="386081"/>
            <a:ext cx="1249194" cy="12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2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53962" y="2048359"/>
            <a:ext cx="8436075" cy="584775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53963" y="2633134"/>
            <a:ext cx="8436075" cy="123110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Tx/>
              <a:defRPr sz="16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>
              <a:spcBef>
                <a:spcPts val="0"/>
              </a:spcBef>
              <a:buClrTx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2pPr>
            <a:lvl3pPr>
              <a:spcBef>
                <a:spcPts val="0"/>
              </a:spcBef>
              <a:buClrTx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3pPr>
            <a:lvl4pPr>
              <a:spcBef>
                <a:spcPts val="0"/>
              </a:spcBef>
              <a:buClrTx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>
              <a:spcBef>
                <a:spcPts val="0"/>
              </a:spcBef>
              <a:buClrTx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725284" y="4887146"/>
            <a:ext cx="0" cy="178594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>
          <a:xfrm>
            <a:off x="353962" y="4878578"/>
            <a:ext cx="1410964" cy="184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600" dirty="0" smtClean="0">
                <a:solidFill>
                  <a:srgbClr val="FFFFFF"/>
                </a:solidFill>
                <a:latin typeface="+mn-lt"/>
              </a:rPr>
              <a:t>Intel Confidential – Do Not Forward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04" y="4865092"/>
            <a:ext cx="699773" cy="2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14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53962" y="2658592"/>
            <a:ext cx="8436075" cy="584775"/>
          </a:xfr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3963" y="3243367"/>
            <a:ext cx="8436075" cy="123110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buClrTx/>
              <a:defRPr sz="16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>
              <a:spcBef>
                <a:spcPts val="0"/>
              </a:spcBef>
              <a:buClrTx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2pPr>
            <a:lvl3pPr>
              <a:spcBef>
                <a:spcPts val="0"/>
              </a:spcBef>
              <a:buClrTx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3pPr>
            <a:lvl4pPr>
              <a:spcBef>
                <a:spcPts val="0"/>
              </a:spcBef>
              <a:buClrTx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4pPr>
            <a:lvl5pPr>
              <a:spcBef>
                <a:spcPts val="0"/>
              </a:spcBef>
              <a:buClrTx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5741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725284" y="4887146"/>
            <a:ext cx="0" cy="178594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353962" y="4878578"/>
            <a:ext cx="1410964" cy="184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600" dirty="0" smtClean="0">
                <a:solidFill>
                  <a:srgbClr val="FFFFFF"/>
                </a:solidFill>
                <a:latin typeface="+mn-lt"/>
              </a:rPr>
              <a:t>Intel Confidential – Do Not Forward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04" y="4865092"/>
            <a:ext cx="699773" cy="2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3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034" y="1876806"/>
            <a:ext cx="4347932" cy="13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06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C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4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elcom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285751"/>
            <a:ext cx="9144000" cy="609599"/>
          </a:xfrm>
        </p:spPr>
        <p:txBody>
          <a:bodyPr>
            <a:noAutofit/>
          </a:bodyPr>
          <a:lstStyle>
            <a:lvl1pPr algn="ctr">
              <a:defRPr sz="2600" b="0" i="0" cap="all" spc="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0" y="4171950"/>
            <a:ext cx="9144000" cy="971550"/>
          </a:xfrm>
        </p:spPr>
        <p:txBody>
          <a:bodyPr>
            <a:normAutofit/>
          </a:bodyPr>
          <a:lstStyle>
            <a:lvl1pPr marL="0" indent="0" algn="ctr">
              <a:buNone/>
              <a:defRPr sz="1100" spc="0">
                <a:solidFill>
                  <a:schemeClr val="bg1">
                    <a:lumMod val="75000"/>
                  </a:schemeClr>
                </a:solidFill>
                <a:latin typeface="Intel Clear Light"/>
                <a:cs typeface="Intel Clear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71" y="1971995"/>
            <a:ext cx="2575555" cy="82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01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bg>
      <p:bgPr>
        <a:gradFill>
          <a:gsLst>
            <a:gs pos="100000">
              <a:schemeClr val="accent5">
                <a:lumMod val="20000"/>
                <a:lumOff val="80000"/>
              </a:schemeClr>
            </a:gs>
            <a:gs pos="77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97523" y="0"/>
            <a:ext cx="6246479" cy="48363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Intel Clear Light"/>
              <a:cs typeface="Intel Clear Light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28600" y="895350"/>
            <a:ext cx="1676400" cy="914400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200400" y="209551"/>
            <a:ext cx="5638800" cy="613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200" b="0" i="0" spc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3200400" y="1123950"/>
            <a:ext cx="5638800" cy="3429000"/>
          </a:xfrm>
        </p:spPr>
        <p:txBody>
          <a:bodyPr>
            <a:normAutofit/>
          </a:bodyPr>
          <a:lstStyle>
            <a:lvl1pPr>
              <a:defRPr sz="1800" spc="0">
                <a:solidFill>
                  <a:schemeClr val="bg1"/>
                </a:solidFill>
                <a:latin typeface="Intel Clear Light"/>
                <a:cs typeface="Intel Clear Light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600" spc="0">
                <a:solidFill>
                  <a:schemeClr val="bg1"/>
                </a:solidFill>
                <a:latin typeface="Intel Clear Light"/>
                <a:cs typeface="Intel Clear Light"/>
              </a:defRPr>
            </a:lvl2pPr>
            <a:lvl3pPr>
              <a:defRPr sz="1400" spc="0">
                <a:solidFill>
                  <a:schemeClr val="bg1"/>
                </a:solidFill>
                <a:latin typeface="Intel Clear Light"/>
                <a:cs typeface="Intel Clear Light"/>
              </a:defRPr>
            </a:lvl3pPr>
            <a:lvl4pPr>
              <a:defRPr sz="1200" spc="0">
                <a:solidFill>
                  <a:schemeClr val="bg1"/>
                </a:solidFill>
                <a:latin typeface="Intel Clear Light"/>
                <a:cs typeface="Intel Clear Light"/>
              </a:defRPr>
            </a:lvl4pPr>
            <a:lvl5pPr marL="2057400" indent="-228600">
              <a:buSzPct val="100000"/>
              <a:buFontTx/>
              <a:buBlip>
                <a:blip r:embed="rId3"/>
              </a:buBlip>
              <a:defRPr sz="1200" spc="0">
                <a:solidFill>
                  <a:schemeClr val="bg1"/>
                </a:solidFill>
                <a:latin typeface="Intel Clear Light"/>
                <a:cs typeface="Intel Clear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147918" y="2419350"/>
            <a:ext cx="2667000" cy="129540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 spc="0">
                <a:solidFill>
                  <a:schemeClr val="accent5">
                    <a:lumMod val="75000"/>
                  </a:schemeClr>
                </a:solidFill>
                <a:latin typeface="Intel Clear Light"/>
                <a:cs typeface="Intel Clear Light"/>
              </a:defRPr>
            </a:lvl1pPr>
            <a:lvl2pPr marL="457200" indent="0" algn="ctr">
              <a:buFont typeface="Arial" panose="020B0604020202020204" pitchFamily="34" charset="0"/>
              <a:buNone/>
              <a:defRPr/>
            </a:lvl2pPr>
            <a:lvl3pPr marL="914400" indent="0" algn="ctr">
              <a:buFont typeface="Arial" panose="020B0604020202020204" pitchFamily="34" charset="0"/>
              <a:buNone/>
              <a:defRPr/>
            </a:lvl3pPr>
            <a:lvl4pPr marL="1371600" indent="0" algn="ctr">
              <a:buFont typeface="Arial" panose="020B0604020202020204" pitchFamily="34" charset="0"/>
              <a:buNone/>
              <a:defRPr/>
            </a:lvl4pPr>
            <a:lvl5pPr marL="1828800" indent="0" algn="ctr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67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28600" y="2034779"/>
            <a:ext cx="8610600" cy="613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pc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048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al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92896" y="205980"/>
            <a:ext cx="8610600" cy="6131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>
              <a:defRPr sz="2200" cap="all" spc="0" baseline="0">
                <a:solidFill>
                  <a:srgbClr val="213B7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23951"/>
            <a:ext cx="8610600" cy="3394472"/>
          </a:xfrm>
        </p:spPr>
        <p:txBody>
          <a:bodyPr>
            <a:normAutofit/>
          </a:bodyPr>
          <a:lstStyle>
            <a:lvl1pPr>
              <a:defRPr sz="1600">
                <a:solidFill>
                  <a:srgbClr val="213B73"/>
                </a:solidFill>
              </a:defRPr>
            </a:lvl1pPr>
            <a:lvl2pPr>
              <a:defRPr sz="1400">
                <a:solidFill>
                  <a:srgbClr val="213B73"/>
                </a:solidFill>
              </a:defRPr>
            </a:lvl2pPr>
            <a:lvl3pPr>
              <a:defRPr sz="1200">
                <a:solidFill>
                  <a:srgbClr val="213B73"/>
                </a:solidFill>
              </a:defRPr>
            </a:lvl3pPr>
            <a:lvl4pPr>
              <a:defRPr sz="1100">
                <a:solidFill>
                  <a:srgbClr val="213B73"/>
                </a:solidFill>
              </a:defRPr>
            </a:lvl4pPr>
            <a:lvl5pPr>
              <a:defRPr sz="1100">
                <a:solidFill>
                  <a:srgbClr val="213B7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6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6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5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77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3962" y="1168841"/>
            <a:ext cx="8436076" cy="3213739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6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6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44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6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494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5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28600" y="857250"/>
            <a:ext cx="8686800" cy="3886200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3"/>
              </a:buBlip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2pPr>
            <a:lvl3pPr marL="1200150" indent="-285750">
              <a:buFontTx/>
              <a:buBlip>
                <a:blip r:embed="rId3"/>
              </a:buBlip>
              <a:defRPr>
                <a:latin typeface="Gotham Book" pitchFamily="50" charset="0"/>
              </a:defRPr>
            </a:lvl3pPr>
            <a:lvl4pPr marL="15430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4pPr>
            <a:lvl5pPr marL="20002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95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5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28600" y="857250"/>
            <a:ext cx="8686800" cy="3886200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3"/>
              </a:buBlip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2pPr>
            <a:lvl3pPr marL="1200150" indent="-285750">
              <a:buFontTx/>
              <a:buBlip>
                <a:blip r:embed="rId3"/>
              </a:buBlip>
              <a:defRPr>
                <a:latin typeface="Gotham Book" pitchFamily="50" charset="0"/>
              </a:defRPr>
            </a:lvl3pPr>
            <a:lvl4pPr marL="15430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4pPr>
            <a:lvl5pPr marL="20002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65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5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28600" y="857250"/>
            <a:ext cx="8686800" cy="3886200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3"/>
              </a:buBlip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2pPr>
            <a:lvl3pPr marL="1200150" indent="-285750">
              <a:buFontTx/>
              <a:buBlip>
                <a:blip r:embed="rId3"/>
              </a:buBlip>
              <a:defRPr>
                <a:latin typeface="Gotham Book" pitchFamily="50" charset="0"/>
              </a:defRPr>
            </a:lvl3pPr>
            <a:lvl4pPr marL="15430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4pPr>
            <a:lvl5pPr marL="20002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032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5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28600" y="857250"/>
            <a:ext cx="8686800" cy="3886200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3"/>
              </a:buBlip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2pPr>
            <a:lvl3pPr marL="1200150" indent="-285750">
              <a:buFontTx/>
              <a:buBlip>
                <a:blip r:embed="rId3"/>
              </a:buBlip>
              <a:defRPr>
                <a:latin typeface="Gotham Book" pitchFamily="50" charset="0"/>
              </a:defRPr>
            </a:lvl3pPr>
            <a:lvl4pPr marL="15430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4pPr>
            <a:lvl5pPr marL="20002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413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5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28600" y="857250"/>
            <a:ext cx="8686800" cy="3886200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3"/>
              </a:buBlip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2pPr>
            <a:lvl3pPr marL="1200150" indent="-285750">
              <a:buFontTx/>
              <a:buBlip>
                <a:blip r:embed="rId3"/>
              </a:buBlip>
              <a:defRPr>
                <a:latin typeface="Gotham Book" pitchFamily="50" charset="0"/>
              </a:defRPr>
            </a:lvl3pPr>
            <a:lvl4pPr marL="15430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4pPr>
            <a:lvl5pPr marL="20002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409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5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28600" y="857250"/>
            <a:ext cx="8686800" cy="3886200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3"/>
              </a:buBlip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2pPr>
            <a:lvl3pPr marL="1200150" indent="-285750">
              <a:buFontTx/>
              <a:buBlip>
                <a:blip r:embed="rId3"/>
              </a:buBlip>
              <a:defRPr>
                <a:latin typeface="Gotham Book" pitchFamily="50" charset="0"/>
              </a:defRPr>
            </a:lvl3pPr>
            <a:lvl4pPr marL="15430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4pPr>
            <a:lvl5pPr marL="20002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93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5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28600" y="857250"/>
            <a:ext cx="8686800" cy="3886200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3"/>
              </a:buBlip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2pPr>
            <a:lvl3pPr marL="1200150" indent="-285750">
              <a:buFontTx/>
              <a:buBlip>
                <a:blip r:embed="rId3"/>
              </a:buBlip>
              <a:defRPr>
                <a:latin typeface="Gotham Book" pitchFamily="50" charset="0"/>
              </a:defRPr>
            </a:lvl3pPr>
            <a:lvl4pPr marL="15430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4pPr>
            <a:lvl5pPr marL="20002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4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5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28600" y="857250"/>
            <a:ext cx="8686800" cy="3886200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3"/>
              </a:buBlip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2pPr>
            <a:lvl3pPr marL="1200150" indent="-285750">
              <a:buFontTx/>
              <a:buBlip>
                <a:blip r:embed="rId3"/>
              </a:buBlip>
              <a:defRPr>
                <a:latin typeface="Gotham Book" pitchFamily="50" charset="0"/>
              </a:defRPr>
            </a:lvl3pPr>
            <a:lvl4pPr marL="15430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4pPr>
            <a:lvl5pPr marL="20002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59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3962" y="1168842"/>
            <a:ext cx="4141838" cy="3210186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648200" y="1168842"/>
            <a:ext cx="4141838" cy="3210186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3962" y="4620839"/>
            <a:ext cx="8436076" cy="18466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800">
                <a:solidFill>
                  <a:srgbClr val="93A0A7"/>
                </a:solidFill>
                <a:latin typeface="+mn-lt"/>
              </a:defRPr>
            </a:lvl1pPr>
            <a:lvl2pPr marL="171450" indent="-114300">
              <a:defRPr sz="900"/>
            </a:lvl2pPr>
            <a:lvl3pPr marL="342900" indent="-114300">
              <a:defRPr sz="900"/>
            </a:lvl3pPr>
            <a:lvl4pPr marL="514350" indent="-114300">
              <a:defRPr sz="900"/>
            </a:lvl4pPr>
            <a:lvl5pPr marL="685800" indent="-114300">
              <a:defRPr sz="9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0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00815"/>
            <a:ext cx="7467600" cy="64213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228600" y="857250"/>
            <a:ext cx="8686800" cy="3886200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3"/>
              </a:buBlip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2pPr>
            <a:lvl3pPr marL="1200150" indent="-285750">
              <a:buFontTx/>
              <a:buBlip>
                <a:blip r:embed="rId3"/>
              </a:buBlip>
              <a:defRPr>
                <a:latin typeface="Gotham Book" pitchFamily="50" charset="0"/>
              </a:defRPr>
            </a:lvl3pPr>
            <a:lvl4pPr marL="15430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4pPr>
            <a:lvl5pPr marL="2000250" indent="-171450">
              <a:buFontTx/>
              <a:buBlip>
                <a:blip r:embed="rId3"/>
              </a:buBlip>
              <a:defRPr>
                <a:latin typeface="Gotham Book" pitchFamily="50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2"/>
          <p:cNvSpPr txBox="1">
            <a:spLocks/>
          </p:cNvSpPr>
          <p:nvPr userDrawn="1"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BCBDEF-ABC4-47B1-A3D2-B2CF6E017A7A}" type="slidenum">
              <a:rPr lang="en-US" sz="1000" smtClean="0">
                <a:solidFill>
                  <a:schemeClr val="bg1"/>
                </a:solidFill>
              </a:rPr>
              <a:t>‹#›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905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pporting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85900"/>
            <a:ext cx="8686800" cy="32575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1pPr>
            <a:lvl2pPr marL="7429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Gotham Book" pitchFamily="50" charset="0"/>
              </a:defRPr>
            </a:lvl3pPr>
            <a:lvl4pPr marL="1543050" indent="-171450">
              <a:buFontTx/>
              <a:buBlip>
                <a:blip r:embed="rId2"/>
              </a:buBlip>
              <a:defRPr>
                <a:latin typeface="Gotham Book" pitchFamily="50" charset="0"/>
              </a:defRPr>
            </a:lvl4pPr>
            <a:lvl5pPr marL="2000250" indent="-171450">
              <a:buFontTx/>
              <a:buBlip>
                <a:blip r:embed="rId2"/>
              </a:buBlip>
              <a:defRPr>
                <a:latin typeface="Gotham Book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1050"/>
            <a:ext cx="7467600" cy="461665"/>
          </a:xfrm>
          <a:prstGeom prst="rect">
            <a:avLst/>
          </a:prstGeom>
        </p:spPr>
        <p:txBody>
          <a:bodyPr anchor="ctr" anchorCtr="0"/>
          <a:lstStyle>
            <a:lvl1pPr>
              <a:defRPr sz="2400" b="0" i="0">
                <a:solidFill>
                  <a:schemeClr val="tx2"/>
                </a:solidFill>
                <a:latin typeface="+mj-lt"/>
                <a:cs typeface="Gotham-Book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857250"/>
            <a:ext cx="8686800" cy="514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b="0" kern="1200" dirty="0" smtClean="0">
                <a:solidFill>
                  <a:srgbClr val="195C7E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742272" y="4862864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E79F809-E732-4BAD-AD78-8C075BE4AE50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626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191050"/>
            <a:ext cx="7467600" cy="461665"/>
          </a:xfrm>
          <a:prstGeom prst="rect">
            <a:avLst/>
          </a:prstGeom>
        </p:spPr>
        <p:txBody>
          <a:bodyPr anchor="ctr" anchorCtr="0"/>
          <a:lstStyle>
            <a:lvl1pPr>
              <a:defRPr lang="en-US" b="0" i="0" dirty="0">
                <a:solidFill>
                  <a:schemeClr val="tx2"/>
                </a:solidFill>
                <a:latin typeface="+mj-lt"/>
                <a:cs typeface="Gotham-Book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8600" y="857250"/>
            <a:ext cx="4114800" cy="388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48200" y="857250"/>
            <a:ext cx="4267200" cy="388620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1pPr>
            <a:lvl2pPr marL="7429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>
                <a:solidFill>
                  <a:schemeClr val="bg2">
                    <a:lumMod val="25000"/>
                  </a:schemeClr>
                </a:solidFill>
                <a:latin typeface="Gotham Book" pitchFamily="50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Gotham Book" pitchFamily="50" charset="0"/>
              </a:defRPr>
            </a:lvl3pPr>
            <a:lvl4pPr marL="1543050" indent="-171450">
              <a:buFontTx/>
              <a:buBlip>
                <a:blip r:embed="rId2"/>
              </a:buBlip>
              <a:defRPr>
                <a:latin typeface="Gotham Book" pitchFamily="50" charset="0"/>
              </a:defRPr>
            </a:lvl4pPr>
            <a:lvl5pPr marL="2000250" indent="-171450">
              <a:buFontTx/>
              <a:buBlip>
                <a:blip r:embed="rId2"/>
              </a:buBlip>
              <a:defRPr>
                <a:latin typeface="Gotham Book" pitchFamily="50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742272" y="4862864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E79F809-E732-4BAD-AD78-8C075BE4AE50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01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672" y="282834"/>
            <a:ext cx="8229600" cy="46166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8742272" y="4862864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E79F809-E732-4BAD-AD78-8C075BE4AE50}" type="slidenum">
              <a:rPr lang="en-US" sz="800" smtClean="0">
                <a:solidFill>
                  <a:schemeClr val="bg1"/>
                </a:solidFill>
              </a:rPr>
              <a:t>‹#›</a:t>
            </a:fld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8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3962" y="1168842"/>
            <a:ext cx="4141838" cy="3210186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3962" y="4620839"/>
            <a:ext cx="4141838" cy="18466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800">
                <a:solidFill>
                  <a:srgbClr val="93A0A7"/>
                </a:solidFill>
                <a:latin typeface="+mn-lt"/>
              </a:defRPr>
            </a:lvl1pPr>
            <a:lvl2pPr marL="171450" indent="-114300">
              <a:defRPr sz="900"/>
            </a:lvl2pPr>
            <a:lvl3pPr marL="342900" indent="-114300">
              <a:defRPr sz="900"/>
            </a:lvl3pPr>
            <a:lvl4pPr marL="514350" indent="-114300">
              <a:defRPr sz="900"/>
            </a:lvl4pPr>
            <a:lvl5pPr marL="685800" indent="-114300">
              <a:defRPr sz="9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53962" y="228525"/>
            <a:ext cx="4141838" cy="523220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4572000" y="0"/>
            <a:ext cx="4572000" cy="48053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5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3962" y="1168842"/>
            <a:ext cx="2709278" cy="3210186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17361" y="1168842"/>
            <a:ext cx="2709278" cy="3210186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080760" y="1168842"/>
            <a:ext cx="2709278" cy="3210186"/>
          </a:xfrm>
        </p:spPr>
        <p:txBody>
          <a:bodyPr/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3962" y="4620839"/>
            <a:ext cx="8436076" cy="18466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800">
                <a:solidFill>
                  <a:srgbClr val="93A0A7"/>
                </a:solidFill>
                <a:latin typeface="+mn-lt"/>
              </a:defRPr>
            </a:lvl1pPr>
            <a:lvl2pPr marL="171450" indent="-114300">
              <a:defRPr sz="900"/>
            </a:lvl2pPr>
            <a:lvl3pPr marL="342900" indent="-114300">
              <a:defRPr sz="900"/>
            </a:lvl3pPr>
            <a:lvl4pPr marL="514350" indent="-114300">
              <a:defRPr sz="900"/>
            </a:lvl4pPr>
            <a:lvl5pPr marL="685800" indent="-114300">
              <a:defRPr sz="9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0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3962" y="4620839"/>
            <a:ext cx="8436076" cy="18466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800">
                <a:solidFill>
                  <a:srgbClr val="93A0A7"/>
                </a:solidFill>
                <a:latin typeface="+mn-lt"/>
              </a:defRPr>
            </a:lvl1pPr>
            <a:lvl2pPr marL="171450" indent="-114300">
              <a:defRPr sz="900"/>
            </a:lvl2pPr>
            <a:lvl3pPr marL="342900" indent="-114300">
              <a:defRPr sz="900"/>
            </a:lvl3pPr>
            <a:lvl4pPr marL="514350" indent="-114300">
              <a:defRPr sz="900"/>
            </a:lvl4pPr>
            <a:lvl5pPr marL="685800" indent="-114300">
              <a:defRPr sz="9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6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3963" y="282490"/>
            <a:ext cx="5660758" cy="461665"/>
          </a:xfrm>
        </p:spPr>
        <p:txBody>
          <a:bodyPr/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3962" y="4620839"/>
            <a:ext cx="8436076" cy="184666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800">
                <a:solidFill>
                  <a:srgbClr val="93A0A7"/>
                </a:solidFill>
                <a:latin typeface="+mn-lt"/>
              </a:defRPr>
            </a:lvl1pPr>
            <a:lvl2pPr marL="171450" indent="-114300">
              <a:defRPr sz="900"/>
            </a:lvl2pPr>
            <a:lvl3pPr marL="342900" indent="-114300">
              <a:defRPr sz="900"/>
            </a:lvl3pPr>
            <a:lvl4pPr marL="514350" indent="-114300">
              <a:defRPr sz="900"/>
            </a:lvl4pPr>
            <a:lvl5pPr marL="685800" indent="-114300">
              <a:defRPr sz="900"/>
            </a:lvl5pPr>
          </a:lstStyle>
          <a:p>
            <a:pPr lvl="0"/>
            <a:r>
              <a:rPr lang="en-US" dirty="0" smtClean="0"/>
              <a:t>Click to edit footnote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  <p:sp>
        <p:nvSpPr>
          <p:cNvPr id="7" name="Rectangle 6"/>
          <p:cNvSpPr/>
          <p:nvPr userDrawn="1"/>
        </p:nvSpPr>
        <p:spPr>
          <a:xfrm>
            <a:off x="431075" y="744155"/>
            <a:ext cx="8712925" cy="2057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64000">
                <a:schemeClr val="bg1"/>
              </a:gs>
              <a:gs pos="54000">
                <a:schemeClr val="accent2"/>
              </a:gs>
              <a:gs pos="44000">
                <a:schemeClr val="accent1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2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34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969971" y="2048359"/>
            <a:ext cx="5820066" cy="584775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2">
                    <a:alpha val="90000"/>
                  </a:schemeClr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969972" y="2633134"/>
            <a:ext cx="5820066" cy="123110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ClrTx/>
              <a:defRPr sz="1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defRPr sz="14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defRPr sz="14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975"/>
            <a:ext cx="2606040" cy="5154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24" y="386081"/>
            <a:ext cx="1249194" cy="12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3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0" y="4805172"/>
            <a:ext cx="9144000" cy="338328"/>
          </a:xfrm>
          <a:prstGeom prst="rect">
            <a:avLst/>
          </a:prstGeom>
          <a:gradFill>
            <a:gsLst>
              <a:gs pos="32000">
                <a:srgbClr val="003C71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725284" y="4887146"/>
            <a:ext cx="0" cy="178594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3962" y="282490"/>
            <a:ext cx="7820119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962" y="1168842"/>
            <a:ext cx="8436076" cy="3213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48344" y="4914888"/>
            <a:ext cx="128240" cy="123111"/>
          </a:xfrm>
          <a:prstGeom prst="rect">
            <a:avLst/>
          </a:prstGeom>
          <a:noFill/>
          <a:ln w="508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 anchorCtr="0">
            <a:spAutoFit/>
          </a:bodyPr>
          <a:lstStyle>
            <a:lvl1pPr algn="l">
              <a:defRPr lang="en-US" sz="800" smtClean="0">
                <a:solidFill>
                  <a:srgbClr val="FFFFFF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431075" y="744155"/>
            <a:ext cx="8712925" cy="20574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chemeClr val="accent2"/>
              </a:gs>
              <a:gs pos="78000">
                <a:schemeClr val="accent1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lvl="0" algn="ctr"/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353962" y="4878578"/>
            <a:ext cx="1359668" cy="184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l"/>
            <a:r>
              <a:rPr lang="en-US" sz="600" dirty="0" smtClean="0">
                <a:solidFill>
                  <a:srgbClr val="FFFFFF"/>
                </a:solidFill>
                <a:latin typeface="+mn-lt"/>
              </a:rPr>
              <a:t>Intel Proprietary – Do Not Forward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04" y="4865092"/>
            <a:ext cx="699773" cy="22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5" r:id="rId1"/>
    <p:sldLayoutId id="2147484491" r:id="rId2"/>
    <p:sldLayoutId id="2147484493" r:id="rId3"/>
    <p:sldLayoutId id="2147484495" r:id="rId4"/>
    <p:sldLayoutId id="2147484497" r:id="rId5"/>
    <p:sldLayoutId id="2147484499" r:id="rId6"/>
    <p:sldLayoutId id="2147484525" r:id="rId7"/>
    <p:sldLayoutId id="2147484501" r:id="rId8"/>
    <p:sldLayoutId id="2147484504" r:id="rId9"/>
    <p:sldLayoutId id="2147484505" r:id="rId10"/>
    <p:sldLayoutId id="2147484523" r:id="rId11"/>
    <p:sldLayoutId id="2147484524" r:id="rId12"/>
    <p:sldLayoutId id="2147484519" r:id="rId13"/>
    <p:sldLayoutId id="2147484521" r:id="rId14"/>
    <p:sldLayoutId id="2147484526" r:id="rId15"/>
    <p:sldLayoutId id="2147484527" r:id="rId16"/>
    <p:sldLayoutId id="2147484528" r:id="rId17"/>
    <p:sldLayoutId id="2147484530" r:id="rId18"/>
    <p:sldLayoutId id="2147484533" r:id="rId19"/>
    <p:sldLayoutId id="2147484534" r:id="rId20"/>
    <p:sldLayoutId id="2147484535" r:id="rId21"/>
    <p:sldLayoutId id="2147484536" r:id="rId22"/>
    <p:sldLayoutId id="2147484537" r:id="rId23"/>
    <p:sldLayoutId id="2147484538" r:id="rId24"/>
    <p:sldLayoutId id="2147484539" r:id="rId25"/>
    <p:sldLayoutId id="2147484540" r:id="rId26"/>
    <p:sldLayoutId id="2147484541" r:id="rId27"/>
    <p:sldLayoutId id="2147484542" r:id="rId28"/>
    <p:sldLayoutId id="2147484543" r:id="rId29"/>
    <p:sldLayoutId id="2147484544" r:id="rId30"/>
    <p:sldLayoutId id="2147484545" r:id="rId31"/>
    <p:sldLayoutId id="2147484546" r:id="rId32"/>
    <p:sldLayoutId id="214748454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0" kern="1200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Clr>
          <a:schemeClr val="accent2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47663" indent="-171450" algn="l" defTabSz="914400" rtl="0" eaLnBrk="1" latinLnBrk="0" hangingPunct="1">
        <a:spcBef>
          <a:spcPts val="600"/>
        </a:spcBef>
        <a:buClr>
          <a:schemeClr val="tx2"/>
        </a:buClr>
        <a:buFont typeface="Arial" panose="020B0604020203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11175" indent="-171450" algn="l" defTabSz="914400" rtl="0" eaLnBrk="1" latinLnBrk="0" hangingPunct="1">
        <a:spcBef>
          <a:spcPts val="600"/>
        </a:spcBef>
        <a:buClr>
          <a:schemeClr val="tx2"/>
        </a:buClr>
        <a:buFont typeface="Arial" panose="020B0604020203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88975" indent="-168275" algn="l" defTabSz="914400" rtl="0" eaLnBrk="1" latinLnBrk="0" hangingPunct="1">
        <a:spcBef>
          <a:spcPts val="600"/>
        </a:spcBef>
        <a:buClr>
          <a:schemeClr val="tx2"/>
        </a:buClr>
        <a:buFont typeface="Arial" panose="020B06040202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31.emf"/><Relationship Id="rId6" Type="http://schemas.openxmlformats.org/officeDocument/2006/relationships/package" Target="../embeddings/Microsoft_Excel_Worksheet2.xlsx"/><Relationship Id="rId7" Type="http://schemas.openxmlformats.org/officeDocument/2006/relationships/image" Target="../media/image32.emf"/><Relationship Id="rId8" Type="http://schemas.openxmlformats.org/officeDocument/2006/relationships/package" Target="../embeddings/Microsoft_Excel_Worksheet3.xlsx"/><Relationship Id="rId9" Type="http://schemas.openxmlformats.org/officeDocument/2006/relationships/image" Target="../media/image33.emf"/><Relationship Id="rId10" Type="http://schemas.openxmlformats.org/officeDocument/2006/relationships/package" Target="../embeddings/Microsoft_Excel_Worksheet4.xlsx"/><Relationship Id="rId11" Type="http://schemas.openxmlformats.org/officeDocument/2006/relationships/image" Target="../media/image3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package" Target="../embeddings/Microsoft_Excel_Worksheet5.xlsx"/><Relationship Id="rId5" Type="http://schemas.openxmlformats.org/officeDocument/2006/relationships/image" Target="../media/image3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package" Target="../embeddings/Microsoft_Excel_Worksheet10.xlsx"/><Relationship Id="rId13" Type="http://schemas.openxmlformats.org/officeDocument/2006/relationships/image" Target="../media/image3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12.xml"/><Relationship Id="rId4" Type="http://schemas.openxmlformats.org/officeDocument/2006/relationships/package" Target="../embeddings/Microsoft_Excel_Worksheet6.xlsx"/><Relationship Id="rId5" Type="http://schemas.openxmlformats.org/officeDocument/2006/relationships/image" Target="../media/image36.png"/><Relationship Id="rId6" Type="http://schemas.openxmlformats.org/officeDocument/2006/relationships/package" Target="../embeddings/Microsoft_Excel_Worksheet7.xlsx"/><Relationship Id="rId7" Type="http://schemas.openxmlformats.org/officeDocument/2006/relationships/image" Target="../media/image37.emf"/><Relationship Id="rId8" Type="http://schemas.openxmlformats.org/officeDocument/2006/relationships/package" Target="../embeddings/Microsoft_Excel_Worksheet8.xlsx"/><Relationship Id="rId9" Type="http://schemas.openxmlformats.org/officeDocument/2006/relationships/image" Target="../media/image38.emf"/><Relationship Id="rId10" Type="http://schemas.openxmlformats.org/officeDocument/2006/relationships/package" Target="../embeddings/Microsoft_Excel_Worksheet9.xlsx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png"/><Relationship Id="rId7" Type="http://schemas.openxmlformats.org/officeDocument/2006/relationships/image" Target="../media/image60.jpe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9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9.gif"/><Relationship Id="rId3" Type="http://schemas.openxmlformats.org/officeDocument/2006/relationships/hyperlink" Target="https://saffrontech.atlassian.net/wiki/display/DOC/Connections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6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6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6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76.png"/><Relationship Id="rId3" Type="http://schemas.openxmlformats.org/officeDocument/2006/relationships/image" Target="../media/image77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hyperlink" Target="https://soco.intel.com/groups/saffron-community-of-practice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.xml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5.xml"/><Relationship Id="rId1" Type="http://schemas.openxmlformats.org/officeDocument/2006/relationships/tags" Target="../tags/tag2.xml"/><Relationship Id="rId2" Type="http://schemas.openxmlformats.org/officeDocument/2006/relationships/customXml" Target="../../customXml/item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7419" y="2106716"/>
            <a:ext cx="8798943" cy="1384995"/>
          </a:xfrm>
        </p:spPr>
        <p:txBody>
          <a:bodyPr/>
          <a:lstStyle/>
          <a:p>
            <a:r>
              <a:rPr lang="en-US" sz="4200" dirty="0"/>
              <a:t>Saffron </a:t>
            </a:r>
            <a:r>
              <a:rPr lang="en-US" sz="4200" dirty="0" smtClean="0"/>
              <a:t>Natural Intelligence Platform</a:t>
            </a:r>
            <a:br>
              <a:rPr lang="en-US" sz="4200" dirty="0" smtClean="0"/>
            </a:br>
            <a:r>
              <a:rPr lang="en-US" sz="4200" dirty="0" smtClean="0"/>
              <a:t>NAVAIR </a:t>
            </a:r>
            <a:r>
              <a:rPr lang="mr-IN" sz="4200" dirty="0" smtClean="0"/>
              <a:t>–</a:t>
            </a:r>
            <a:r>
              <a:rPr lang="en-US" sz="4200" dirty="0" smtClean="0"/>
              <a:t> 1 Day Training</a:t>
            </a:r>
            <a:endParaRPr lang="en-US" sz="4200" dirty="0"/>
          </a:p>
        </p:txBody>
      </p:sp>
      <p:sp>
        <p:nvSpPr>
          <p:cNvPr id="5" name="Subtitl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November 15th, 2017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69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81000" y="968512"/>
          <a:ext cx="4038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/>
                <a:gridCol w="609600"/>
                <a:gridCol w="533400"/>
                <a:gridCol w="914400"/>
                <a:gridCol w="762000"/>
                <a:gridCol w="838200"/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ID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NAME</a:t>
                      </a:r>
                      <a:endParaRPr lang="en-US" sz="7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DATE</a:t>
                      </a:r>
                      <a:endParaRPr lang="en-US" sz="7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RESTAURANT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LOCATION</a:t>
                      </a:r>
                      <a:endParaRPr lang="en-US" sz="7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COMPANION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120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Jim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06/02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NeoMonde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Cary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None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121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Tom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06/02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NeoMonde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Cary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Mary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598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Incremental</a:t>
            </a:r>
            <a:r>
              <a:rPr lang="en-US" dirty="0"/>
              <a:t> </a:t>
            </a:r>
            <a:r>
              <a:rPr lang="en-US" dirty="0" smtClean="0"/>
              <a:t>Learning – Add 2</a:t>
            </a:r>
            <a:r>
              <a:rPr lang="en-US" baseline="30000" dirty="0" smtClean="0"/>
              <a:t>nd</a:t>
            </a:r>
            <a:r>
              <a:rPr lang="en-US" dirty="0" smtClean="0"/>
              <a:t> resource reference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68592"/>
              </p:ext>
            </p:extLst>
          </p:nvPr>
        </p:nvGraphicFramePr>
        <p:xfrm>
          <a:off x="4607856" y="876451"/>
          <a:ext cx="3581401" cy="317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6233"/>
                <a:gridCol w="238352"/>
                <a:gridCol w="238352"/>
                <a:gridCol w="238352"/>
                <a:gridCol w="238352"/>
                <a:gridCol w="246878"/>
                <a:gridCol w="229826"/>
                <a:gridCol w="238352"/>
                <a:gridCol w="238352"/>
                <a:gridCol w="238352"/>
              </a:tblGrid>
              <a:tr h="1987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ID.120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Name.Jim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Name.Tom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9875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Companion.Mary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3540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ID120</a:t>
                      </a: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ID.121</a:t>
                      </a: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Name.Jim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Name.Tom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Companion.Mary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62F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791301" y="231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>
            <a:off x="35860" y="1650349"/>
            <a:ext cx="289169" cy="125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8238756" y="1137688"/>
            <a:ext cx="289169" cy="125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8238756" y="2550233"/>
            <a:ext cx="289169" cy="125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238756" y="1553351"/>
            <a:ext cx="289169" cy="125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6200000">
            <a:off x="6253971" y="4290625"/>
            <a:ext cx="289169" cy="125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6200000">
            <a:off x="7940793" y="4290623"/>
            <a:ext cx="289169" cy="125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200000">
            <a:off x="6742109" y="4290624"/>
            <a:ext cx="289169" cy="125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824170" y="1514725"/>
            <a:ext cx="978931" cy="8346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20971608">
            <a:off x="2412886" y="2584176"/>
            <a:ext cx="4579928" cy="13171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2015067"/>
            <a:ext cx="1210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New record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734646" y="2890373"/>
            <a:ext cx="17488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Incremented counts</a:t>
            </a:r>
          </a:p>
          <a:p>
            <a:r>
              <a:rPr lang="en-US" sz="1400" dirty="0" smtClean="0"/>
              <a:t>for existing</a:t>
            </a:r>
          </a:p>
          <a:p>
            <a:r>
              <a:rPr lang="en-US" sz="1400" dirty="0" smtClean="0"/>
              <a:t>intersections of row and column attributes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93931" y="1739472"/>
            <a:ext cx="997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New row attributes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212541" y="4501743"/>
            <a:ext cx="2066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New column attributes</a:t>
            </a: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313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882405"/>
              </p:ext>
            </p:extLst>
          </p:nvPr>
        </p:nvGraphicFramePr>
        <p:xfrm>
          <a:off x="331697" y="839523"/>
          <a:ext cx="403860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/>
                <a:gridCol w="609600"/>
                <a:gridCol w="533400"/>
                <a:gridCol w="914400"/>
                <a:gridCol w="762000"/>
                <a:gridCol w="838200"/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ID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NAME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DATE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RESTAURANT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LOCATION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COMPANION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120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Jim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06/02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NeoMonde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Cary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None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121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Tom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06/02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NeoMonde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Cary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Mary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122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Jim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06/04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Tower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Cary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Susan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139D86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-2915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Incremental</a:t>
            </a:r>
            <a:r>
              <a:rPr lang="en-US" dirty="0"/>
              <a:t> </a:t>
            </a:r>
            <a:r>
              <a:rPr lang="en-US" dirty="0" smtClean="0"/>
              <a:t>Learning – Add 3</a:t>
            </a:r>
            <a:r>
              <a:rPr lang="en-US" baseline="30000" dirty="0" smtClean="0"/>
              <a:t>rd</a:t>
            </a:r>
            <a:r>
              <a:rPr lang="en-US" dirty="0" smtClean="0"/>
              <a:t> Resource Reference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91301" y="231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F3F3F"/>
                </a:solidFill>
              </a:rPr>
              <a:t>3</a:t>
            </a:r>
            <a:endParaRPr lang="en-US" dirty="0">
              <a:solidFill>
                <a:srgbClr val="3F3F3F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243047"/>
              </p:ext>
            </p:extLst>
          </p:nvPr>
        </p:nvGraphicFramePr>
        <p:xfrm>
          <a:off x="4704469" y="785737"/>
          <a:ext cx="3905348" cy="37166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7708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188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ID.120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188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188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ID:122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188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Name.Jim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FF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FF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188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Name.Tom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188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17112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Date.06/04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b="1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21030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188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Restaurant.Tower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b="1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188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FF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FF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b="1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8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b="1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b="1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188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188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Companion.Mary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  <a:tr h="188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Companion.Susan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26467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ID120</a:t>
                      </a: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ID.121</a:t>
                      </a: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ID:122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Name.Jim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Name.Tom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Date.06/04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Restaurant.Tower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Companion.Mary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62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err="1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Copmanion.Susan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39D86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2450" y="2499446"/>
            <a:ext cx="3421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Directory Memory </a:t>
            </a:r>
            <a:r>
              <a:rPr lang="en-US" dirty="0" smtClean="0"/>
              <a:t>= Associative Memory matrix of ALL Records</a:t>
            </a:r>
          </a:p>
        </p:txBody>
      </p:sp>
      <p:sp>
        <p:nvSpPr>
          <p:cNvPr id="9" name="Oval 8"/>
          <p:cNvSpPr/>
          <p:nvPr/>
        </p:nvSpPr>
        <p:spPr>
          <a:xfrm>
            <a:off x="102057" y="2824752"/>
            <a:ext cx="310393" cy="272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4320535" y="796387"/>
            <a:ext cx="299572" cy="3727139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010141" y="2624956"/>
            <a:ext cx="299769" cy="2582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2" name="Oval 11"/>
          <p:cNvSpPr/>
          <p:nvPr/>
        </p:nvSpPr>
        <p:spPr>
          <a:xfrm>
            <a:off x="7729415" y="1319823"/>
            <a:ext cx="342206" cy="3290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501199" y="2518769"/>
            <a:ext cx="342206" cy="3290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0800000">
            <a:off x="8746476" y="1175100"/>
            <a:ext cx="279272" cy="118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8746475" y="1947065"/>
            <a:ext cx="279272" cy="118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8758344" y="2370820"/>
            <a:ext cx="279272" cy="118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8742381" y="3150663"/>
            <a:ext cx="279272" cy="118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6313511" y="4633811"/>
            <a:ext cx="273852" cy="1207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7184926" y="4629879"/>
            <a:ext cx="273852" cy="1207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6200000">
            <a:off x="7590349" y="4611352"/>
            <a:ext cx="273852" cy="1207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6200000">
            <a:off x="8388496" y="4611352"/>
            <a:ext cx="273852" cy="12076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-3941" y="1919290"/>
            <a:ext cx="289169" cy="12504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394279" y="570193"/>
            <a:ext cx="4257985" cy="4019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246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09304" y="1089244"/>
          <a:ext cx="3804683" cy="433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932"/>
                <a:gridCol w="574292"/>
                <a:gridCol w="502505"/>
                <a:gridCol w="861438"/>
                <a:gridCol w="717865"/>
                <a:gridCol w="789651"/>
              </a:tblGrid>
              <a:tr h="21664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ID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NAME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DATE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RESTAURANT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LOCATION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COMPANION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</a:tr>
              <a:tr h="216644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120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Jim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06/02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NeoMonde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Cary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None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598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Incremental</a:t>
            </a:r>
            <a:r>
              <a:rPr lang="en-US" dirty="0"/>
              <a:t> </a:t>
            </a:r>
            <a:r>
              <a:rPr lang="en-US" dirty="0" smtClean="0"/>
              <a:t>Learning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552811" y="2263550"/>
          <a:ext cx="2198151" cy="1760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9121"/>
                <a:gridCol w="217806"/>
                <a:gridCol w="217806"/>
                <a:gridCol w="217806"/>
                <a:gridCol w="217806"/>
                <a:gridCol w="217806"/>
              </a:tblGrid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ID.120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867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86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Name:Jim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ID120</a:t>
                      </a: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91229" y="23100"/>
            <a:ext cx="673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MEMORY BUILD for CATEGORIES NAME AND RESTAURANT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890351" y="2263551"/>
          <a:ext cx="2198151" cy="17602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9121"/>
                <a:gridCol w="217806"/>
                <a:gridCol w="217806"/>
                <a:gridCol w="217806"/>
                <a:gridCol w="217806"/>
                <a:gridCol w="217806"/>
              </a:tblGrid>
              <a:tr h="10916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ID.120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50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Name.Jim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9107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50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5022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0936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Restaurant: NeoMonde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ID120</a:t>
                      </a: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Name.Jim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858477" y="1054364"/>
            <a:ext cx="380293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812686" y="1058506"/>
            <a:ext cx="815191" cy="2770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3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381000" y="1000719"/>
          <a:ext cx="3804683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932"/>
                <a:gridCol w="574292"/>
                <a:gridCol w="502506"/>
                <a:gridCol w="861438"/>
                <a:gridCol w="717864"/>
                <a:gridCol w="789651"/>
              </a:tblGrid>
              <a:tr h="20669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ID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NAME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DATE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RESTAURANT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LOCATION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COMPANION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</a:tr>
              <a:tr h="20669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120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Jim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06/02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NeoMonde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Cary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None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</a:tr>
              <a:tr h="206699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121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Tom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06/02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NeoMonde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Cary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Mary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rgbClr val="EC752C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598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Incremental</a:t>
            </a:r>
            <a:r>
              <a:rPr lang="en-US" dirty="0"/>
              <a:t> </a:t>
            </a:r>
            <a:r>
              <a:rPr lang="en-US" dirty="0" smtClean="0"/>
              <a:t>Learning – Add 2</a:t>
            </a:r>
            <a:r>
              <a:rPr lang="en-US" baseline="30000" dirty="0" smtClean="0"/>
              <a:t>nd</a:t>
            </a:r>
            <a:r>
              <a:rPr lang="en-US" dirty="0" smtClean="0"/>
              <a:t> resource reference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91301" y="231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2868409" y="2110518"/>
          <a:ext cx="2202500" cy="1760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1100"/>
                <a:gridCol w="208280"/>
                <a:gridCol w="208280"/>
                <a:gridCol w="208280"/>
                <a:gridCol w="208280"/>
                <a:gridCol w="208280"/>
              </a:tblGrid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867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Companion.Mary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86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Name:Tom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ID121</a:t>
                      </a: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Companion.Mary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81000" y="2110518"/>
          <a:ext cx="2198151" cy="1760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9121"/>
                <a:gridCol w="217806"/>
                <a:gridCol w="217806"/>
                <a:gridCol w="217806"/>
                <a:gridCol w="217806"/>
                <a:gridCol w="217806"/>
              </a:tblGrid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ID.120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8671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468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8635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Name:Jim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ID120</a:t>
                      </a: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5842724" y="1442903"/>
          <a:ext cx="2772774" cy="25574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0054"/>
                <a:gridCol w="225340"/>
                <a:gridCol w="225340"/>
                <a:gridCol w="225340"/>
                <a:gridCol w="225340"/>
                <a:gridCol w="225340"/>
                <a:gridCol w="225340"/>
                <a:gridCol w="225340"/>
                <a:gridCol w="225340"/>
              </a:tblGrid>
              <a:tr h="15982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ID.120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633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6330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Name.Jim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750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Name.Tom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kern="120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20328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7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15982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b="1" kern="1200" dirty="0" smtClean="0">
                          <a:solidFill>
                            <a:srgbClr val="FF0000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2</a:t>
                      </a:r>
                      <a:endParaRPr lang="en-US" sz="700" b="1" kern="1200" dirty="0">
                        <a:solidFill>
                          <a:srgbClr val="FF0000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22949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</a:tr>
              <a:tr h="22949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Companion.Mary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07387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Restaurant: NeoMonde</a:t>
                      </a:r>
                      <a:endParaRPr lang="en-US" sz="10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ID120</a:t>
                      </a: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ID.121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Name.Jim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Name.Tom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800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7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Companion.Mary</a:t>
                      </a:r>
                      <a:endParaRPr lang="en-US" sz="7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91229" y="23100"/>
            <a:ext cx="673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MEMORY BUILD for CATEGORIES NAME AND RESTAURANT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41698" y="960687"/>
            <a:ext cx="380293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812686" y="974541"/>
            <a:ext cx="815191" cy="2770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37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368"/>
          <p:cNvSpPr/>
          <p:nvPr/>
        </p:nvSpPr>
        <p:spPr>
          <a:xfrm>
            <a:off x="2757000" y="1241831"/>
            <a:ext cx="1251806" cy="2420557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to Millions &amp; Billions of Matrices</a:t>
            </a:r>
          </a:p>
        </p:txBody>
      </p:sp>
      <p:sp>
        <p:nvSpPr>
          <p:cNvPr id="7" name="Oval 4"/>
          <p:cNvSpPr>
            <a:spLocks/>
          </p:cNvSpPr>
          <p:nvPr/>
        </p:nvSpPr>
        <p:spPr bwMode="auto">
          <a:xfrm>
            <a:off x="1210197" y="2281324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Oval 5"/>
          <p:cNvSpPr>
            <a:spLocks/>
          </p:cNvSpPr>
          <p:nvPr/>
        </p:nvSpPr>
        <p:spPr bwMode="auto">
          <a:xfrm>
            <a:off x="414263" y="2621776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val 6"/>
          <p:cNvSpPr>
            <a:spLocks/>
          </p:cNvSpPr>
          <p:nvPr/>
        </p:nvSpPr>
        <p:spPr bwMode="auto">
          <a:xfrm>
            <a:off x="1298384" y="2791444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Oval 7"/>
          <p:cNvSpPr>
            <a:spLocks/>
          </p:cNvSpPr>
          <p:nvPr/>
        </p:nvSpPr>
        <p:spPr bwMode="auto">
          <a:xfrm>
            <a:off x="768135" y="3002413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Oval 8"/>
          <p:cNvSpPr>
            <a:spLocks/>
          </p:cNvSpPr>
          <p:nvPr/>
        </p:nvSpPr>
        <p:spPr bwMode="auto">
          <a:xfrm>
            <a:off x="1254849" y="3129664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Oval 9"/>
          <p:cNvSpPr>
            <a:spLocks/>
          </p:cNvSpPr>
          <p:nvPr/>
        </p:nvSpPr>
        <p:spPr bwMode="auto">
          <a:xfrm>
            <a:off x="1785098" y="2961113"/>
            <a:ext cx="90422" cy="8260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Oval 10"/>
          <p:cNvSpPr>
            <a:spLocks/>
          </p:cNvSpPr>
          <p:nvPr/>
        </p:nvSpPr>
        <p:spPr bwMode="auto">
          <a:xfrm>
            <a:off x="1917942" y="2155190"/>
            <a:ext cx="88189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Oval 11"/>
          <p:cNvSpPr>
            <a:spLocks/>
          </p:cNvSpPr>
          <p:nvPr/>
        </p:nvSpPr>
        <p:spPr bwMode="auto">
          <a:xfrm>
            <a:off x="1608722" y="2070356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Oval 12"/>
          <p:cNvSpPr>
            <a:spLocks/>
          </p:cNvSpPr>
          <p:nvPr/>
        </p:nvSpPr>
        <p:spPr bwMode="auto">
          <a:xfrm>
            <a:off x="944513" y="1518935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Oval 13"/>
          <p:cNvSpPr>
            <a:spLocks/>
          </p:cNvSpPr>
          <p:nvPr/>
        </p:nvSpPr>
        <p:spPr bwMode="auto">
          <a:xfrm>
            <a:off x="1785098" y="3384166"/>
            <a:ext cx="90422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Oval 14"/>
          <p:cNvSpPr>
            <a:spLocks/>
          </p:cNvSpPr>
          <p:nvPr/>
        </p:nvSpPr>
        <p:spPr bwMode="auto">
          <a:xfrm>
            <a:off x="1387691" y="3597367"/>
            <a:ext cx="87073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Oval 15"/>
          <p:cNvSpPr>
            <a:spLocks/>
          </p:cNvSpPr>
          <p:nvPr/>
        </p:nvSpPr>
        <p:spPr bwMode="auto">
          <a:xfrm>
            <a:off x="1564069" y="1646186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1639977" y="1719859"/>
            <a:ext cx="291359" cy="447611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1020421" y="1590375"/>
            <a:ext cx="247822" cy="32259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899859" y="1590374"/>
            <a:ext cx="56932" cy="396264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>
            <a:off x="1033819" y="1560236"/>
            <a:ext cx="530251" cy="129483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>
            <a:off x="1330757" y="1973244"/>
            <a:ext cx="290242" cy="110507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 flipH="1">
            <a:off x="1286106" y="2141796"/>
            <a:ext cx="334895" cy="15180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932234" y="2058078"/>
            <a:ext cx="291359" cy="23664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 flipH="1">
            <a:off x="975768" y="2354997"/>
            <a:ext cx="247822" cy="23664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1286104" y="2354997"/>
            <a:ext cx="290242" cy="15069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1684630" y="2141796"/>
            <a:ext cx="246706" cy="449843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1829751" y="2651916"/>
            <a:ext cx="98236" cy="309197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H="1">
            <a:off x="1373177" y="2565966"/>
            <a:ext cx="203170" cy="23664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H="1">
            <a:off x="1298386" y="2876279"/>
            <a:ext cx="44653" cy="250037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>
            <a:off x="1373179" y="2862883"/>
            <a:ext cx="411921" cy="14287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H="1">
            <a:off x="1639977" y="2227746"/>
            <a:ext cx="291359" cy="277943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 rot="10800000" flipH="1">
            <a:off x="989164" y="2197607"/>
            <a:ext cx="928776" cy="424170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" name="Line 32"/>
          <p:cNvSpPr>
            <a:spLocks noChangeShapeType="1"/>
          </p:cNvSpPr>
          <p:nvPr/>
        </p:nvSpPr>
        <p:spPr bwMode="auto">
          <a:xfrm flipH="1">
            <a:off x="502452" y="2621777"/>
            <a:ext cx="397409" cy="41301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>
            <a:off x="678828" y="2366159"/>
            <a:ext cx="133958" cy="636255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857441" y="3043714"/>
            <a:ext cx="397409" cy="12501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1298384" y="3214499"/>
            <a:ext cx="132842" cy="38286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Line 36"/>
          <p:cNvSpPr>
            <a:spLocks noChangeShapeType="1"/>
          </p:cNvSpPr>
          <p:nvPr/>
        </p:nvSpPr>
        <p:spPr bwMode="auto">
          <a:xfrm flipH="1">
            <a:off x="1020421" y="3201104"/>
            <a:ext cx="247822" cy="195341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1373179" y="2862884"/>
            <a:ext cx="426433" cy="533561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490170" y="2693216"/>
            <a:ext cx="808214" cy="14287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rot="10800000" flipH="1">
            <a:off x="1463599" y="3032551"/>
            <a:ext cx="336012" cy="57597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 rot="10800000" flipH="1">
            <a:off x="1962595" y="2238907"/>
            <a:ext cx="2233" cy="339336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 flipH="1">
            <a:off x="1286104" y="1719859"/>
            <a:ext cx="290242" cy="57486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rot="10800000">
            <a:off x="1653373" y="2155191"/>
            <a:ext cx="176378" cy="80592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rot="10800000">
            <a:off x="1020421" y="3456721"/>
            <a:ext cx="379548" cy="15180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458913" y="2705494"/>
            <a:ext cx="497878" cy="690950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rot="10800000" flipH="1">
            <a:off x="842928" y="2535826"/>
            <a:ext cx="721141" cy="47998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rot="10800000">
            <a:off x="1608722" y="2578243"/>
            <a:ext cx="221031" cy="80592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 rot="10800000" flipH="1">
            <a:off x="577243" y="1719859"/>
            <a:ext cx="999104" cy="19310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" name="Oval 48"/>
          <p:cNvSpPr>
            <a:spLocks/>
          </p:cNvSpPr>
          <p:nvPr/>
        </p:nvSpPr>
        <p:spPr bwMode="auto">
          <a:xfrm>
            <a:off x="591757" y="2791444"/>
            <a:ext cx="87073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" name="Oval 49"/>
          <p:cNvSpPr>
            <a:spLocks/>
          </p:cNvSpPr>
          <p:nvPr/>
        </p:nvSpPr>
        <p:spPr bwMode="auto">
          <a:xfrm>
            <a:off x="1166660" y="2578243"/>
            <a:ext cx="88189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3" name="Oval 50"/>
          <p:cNvSpPr>
            <a:spLocks/>
          </p:cNvSpPr>
          <p:nvPr/>
        </p:nvSpPr>
        <p:spPr bwMode="auto">
          <a:xfrm>
            <a:off x="1431226" y="2070356"/>
            <a:ext cx="90422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4" name="Oval 51"/>
          <p:cNvSpPr>
            <a:spLocks/>
          </p:cNvSpPr>
          <p:nvPr/>
        </p:nvSpPr>
        <p:spPr bwMode="auto">
          <a:xfrm>
            <a:off x="1122008" y="2961113"/>
            <a:ext cx="88189" cy="8260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" name="Oval 52"/>
          <p:cNvSpPr>
            <a:spLocks/>
          </p:cNvSpPr>
          <p:nvPr/>
        </p:nvSpPr>
        <p:spPr bwMode="auto">
          <a:xfrm>
            <a:off x="1474764" y="3170965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Oval 53"/>
          <p:cNvSpPr>
            <a:spLocks/>
          </p:cNvSpPr>
          <p:nvPr/>
        </p:nvSpPr>
        <p:spPr bwMode="auto">
          <a:xfrm>
            <a:off x="1033819" y="2832745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" name="Oval 55"/>
          <p:cNvSpPr>
            <a:spLocks/>
          </p:cNvSpPr>
          <p:nvPr/>
        </p:nvSpPr>
        <p:spPr bwMode="auto">
          <a:xfrm>
            <a:off x="1122008" y="2070356"/>
            <a:ext cx="88189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Oval 56"/>
          <p:cNvSpPr>
            <a:spLocks/>
          </p:cNvSpPr>
          <p:nvPr/>
        </p:nvSpPr>
        <p:spPr bwMode="auto">
          <a:xfrm>
            <a:off x="1521648" y="2749027"/>
            <a:ext cx="87073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Oval 57"/>
          <p:cNvSpPr>
            <a:spLocks/>
          </p:cNvSpPr>
          <p:nvPr/>
        </p:nvSpPr>
        <p:spPr bwMode="auto">
          <a:xfrm>
            <a:off x="1741562" y="2663077"/>
            <a:ext cx="88189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" name="Oval 58"/>
          <p:cNvSpPr>
            <a:spLocks/>
          </p:cNvSpPr>
          <p:nvPr/>
        </p:nvSpPr>
        <p:spPr bwMode="auto">
          <a:xfrm>
            <a:off x="989166" y="1773437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" name="Oval 59"/>
          <p:cNvSpPr>
            <a:spLocks/>
          </p:cNvSpPr>
          <p:nvPr/>
        </p:nvSpPr>
        <p:spPr bwMode="auto">
          <a:xfrm>
            <a:off x="1254849" y="3426583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" name="Oval 60"/>
          <p:cNvSpPr>
            <a:spLocks/>
          </p:cNvSpPr>
          <p:nvPr/>
        </p:nvSpPr>
        <p:spPr bwMode="auto">
          <a:xfrm>
            <a:off x="812788" y="2832745"/>
            <a:ext cx="87073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" name="Oval 61"/>
          <p:cNvSpPr>
            <a:spLocks/>
          </p:cNvSpPr>
          <p:nvPr/>
        </p:nvSpPr>
        <p:spPr bwMode="auto">
          <a:xfrm>
            <a:off x="1564069" y="1900688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5" name="Oval 62"/>
          <p:cNvSpPr>
            <a:spLocks/>
          </p:cNvSpPr>
          <p:nvPr/>
        </p:nvSpPr>
        <p:spPr bwMode="auto">
          <a:xfrm>
            <a:off x="1431226" y="2238907"/>
            <a:ext cx="90422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" name="Oval 63"/>
          <p:cNvSpPr>
            <a:spLocks/>
          </p:cNvSpPr>
          <p:nvPr/>
        </p:nvSpPr>
        <p:spPr bwMode="auto">
          <a:xfrm>
            <a:off x="1122008" y="3340632"/>
            <a:ext cx="88189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7" name="Oval 64"/>
          <p:cNvSpPr>
            <a:spLocks/>
          </p:cNvSpPr>
          <p:nvPr/>
        </p:nvSpPr>
        <p:spPr bwMode="auto">
          <a:xfrm>
            <a:off x="1431226" y="3299332"/>
            <a:ext cx="90422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" name="Oval 65"/>
          <p:cNvSpPr>
            <a:spLocks/>
          </p:cNvSpPr>
          <p:nvPr/>
        </p:nvSpPr>
        <p:spPr bwMode="auto">
          <a:xfrm>
            <a:off x="1698027" y="2281324"/>
            <a:ext cx="87073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" name="Oval 66"/>
          <p:cNvSpPr>
            <a:spLocks/>
          </p:cNvSpPr>
          <p:nvPr/>
        </p:nvSpPr>
        <p:spPr bwMode="auto">
          <a:xfrm>
            <a:off x="1122008" y="3129664"/>
            <a:ext cx="88189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0" name="Oval 67"/>
          <p:cNvSpPr>
            <a:spLocks/>
          </p:cNvSpPr>
          <p:nvPr/>
        </p:nvSpPr>
        <p:spPr bwMode="auto">
          <a:xfrm>
            <a:off x="1298384" y="2961113"/>
            <a:ext cx="89305" cy="8260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1" name="Oval 68"/>
          <p:cNvSpPr>
            <a:spLocks/>
          </p:cNvSpPr>
          <p:nvPr/>
        </p:nvSpPr>
        <p:spPr bwMode="auto">
          <a:xfrm>
            <a:off x="1564069" y="3002413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2" name="Oval 69"/>
          <p:cNvSpPr>
            <a:spLocks/>
          </p:cNvSpPr>
          <p:nvPr/>
        </p:nvSpPr>
        <p:spPr bwMode="auto">
          <a:xfrm>
            <a:off x="1298384" y="2452109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3" name="Oval 70"/>
          <p:cNvSpPr>
            <a:spLocks/>
          </p:cNvSpPr>
          <p:nvPr/>
        </p:nvSpPr>
        <p:spPr bwMode="auto">
          <a:xfrm>
            <a:off x="1741562" y="2070356"/>
            <a:ext cx="88189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4" name="Oval 71"/>
          <p:cNvSpPr>
            <a:spLocks/>
          </p:cNvSpPr>
          <p:nvPr/>
        </p:nvSpPr>
        <p:spPr bwMode="auto">
          <a:xfrm>
            <a:off x="857441" y="3087247"/>
            <a:ext cx="87073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" name="Oval 72"/>
          <p:cNvSpPr>
            <a:spLocks/>
          </p:cNvSpPr>
          <p:nvPr/>
        </p:nvSpPr>
        <p:spPr bwMode="auto">
          <a:xfrm>
            <a:off x="1474764" y="1815854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" name="Oval 73"/>
          <p:cNvSpPr>
            <a:spLocks/>
          </p:cNvSpPr>
          <p:nvPr/>
        </p:nvSpPr>
        <p:spPr bwMode="auto">
          <a:xfrm>
            <a:off x="1210197" y="1689719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7" name="Oval 74"/>
          <p:cNvSpPr>
            <a:spLocks/>
          </p:cNvSpPr>
          <p:nvPr/>
        </p:nvSpPr>
        <p:spPr bwMode="auto">
          <a:xfrm>
            <a:off x="1254849" y="2111657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8" name="Oval 75"/>
          <p:cNvSpPr>
            <a:spLocks/>
          </p:cNvSpPr>
          <p:nvPr/>
        </p:nvSpPr>
        <p:spPr bwMode="auto">
          <a:xfrm>
            <a:off x="1608722" y="3384166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9" name="Oval 76"/>
          <p:cNvSpPr>
            <a:spLocks/>
          </p:cNvSpPr>
          <p:nvPr/>
        </p:nvSpPr>
        <p:spPr bwMode="auto">
          <a:xfrm>
            <a:off x="1474764" y="3467883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0" name="Oval 77"/>
          <p:cNvSpPr>
            <a:spLocks/>
          </p:cNvSpPr>
          <p:nvPr/>
        </p:nvSpPr>
        <p:spPr bwMode="auto">
          <a:xfrm>
            <a:off x="545988" y="2452109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2" name="Line 79"/>
          <p:cNvSpPr>
            <a:spLocks noChangeShapeType="1"/>
          </p:cNvSpPr>
          <p:nvPr/>
        </p:nvSpPr>
        <p:spPr bwMode="auto">
          <a:xfrm rot="10800000">
            <a:off x="989166" y="1603769"/>
            <a:ext cx="44653" cy="16966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3" name="Line 80"/>
          <p:cNvSpPr>
            <a:spLocks noChangeShapeType="1"/>
          </p:cNvSpPr>
          <p:nvPr/>
        </p:nvSpPr>
        <p:spPr bwMode="auto">
          <a:xfrm>
            <a:off x="1065074" y="1847110"/>
            <a:ext cx="98236" cy="223247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4" name="Line 81"/>
          <p:cNvSpPr>
            <a:spLocks noChangeShapeType="1"/>
          </p:cNvSpPr>
          <p:nvPr/>
        </p:nvSpPr>
        <p:spPr bwMode="auto">
          <a:xfrm>
            <a:off x="1298384" y="1731021"/>
            <a:ext cx="176378" cy="12501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5" name="Line 82"/>
          <p:cNvSpPr>
            <a:spLocks noChangeShapeType="1"/>
          </p:cNvSpPr>
          <p:nvPr/>
        </p:nvSpPr>
        <p:spPr bwMode="auto">
          <a:xfrm>
            <a:off x="1254847" y="1773438"/>
            <a:ext cx="43536" cy="12501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6" name="Line 83"/>
          <p:cNvSpPr>
            <a:spLocks noChangeShapeType="1"/>
          </p:cNvSpPr>
          <p:nvPr/>
        </p:nvSpPr>
        <p:spPr bwMode="auto">
          <a:xfrm>
            <a:off x="1298386" y="1986639"/>
            <a:ext cx="2233" cy="12501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7" name="Line 84"/>
          <p:cNvSpPr>
            <a:spLocks noChangeShapeType="1"/>
          </p:cNvSpPr>
          <p:nvPr/>
        </p:nvSpPr>
        <p:spPr bwMode="auto">
          <a:xfrm rot="10800000">
            <a:off x="1196799" y="2141796"/>
            <a:ext cx="58048" cy="8930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8" name="Line 85"/>
          <p:cNvSpPr>
            <a:spLocks noChangeShapeType="1"/>
          </p:cNvSpPr>
          <p:nvPr/>
        </p:nvSpPr>
        <p:spPr bwMode="auto">
          <a:xfrm rot="10800000" flipH="1">
            <a:off x="1343037" y="2141796"/>
            <a:ext cx="98236" cy="8930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9" name="Line 86"/>
          <p:cNvSpPr>
            <a:spLocks noChangeShapeType="1"/>
          </p:cNvSpPr>
          <p:nvPr/>
        </p:nvSpPr>
        <p:spPr bwMode="auto">
          <a:xfrm rot="10800000">
            <a:off x="1639979" y="1973244"/>
            <a:ext cx="116097" cy="110507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0" name="Line 87"/>
          <p:cNvSpPr>
            <a:spLocks noChangeShapeType="1"/>
          </p:cNvSpPr>
          <p:nvPr/>
        </p:nvSpPr>
        <p:spPr bwMode="auto">
          <a:xfrm flipH="1">
            <a:off x="1741562" y="2155191"/>
            <a:ext cx="43536" cy="12501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1" name="Line 88"/>
          <p:cNvSpPr>
            <a:spLocks noChangeShapeType="1"/>
          </p:cNvSpPr>
          <p:nvPr/>
        </p:nvSpPr>
        <p:spPr bwMode="auto">
          <a:xfrm rot="10800000">
            <a:off x="1521647" y="2281325"/>
            <a:ext cx="176378" cy="43533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" name="Line 89"/>
          <p:cNvSpPr>
            <a:spLocks noChangeShapeType="1"/>
          </p:cNvSpPr>
          <p:nvPr/>
        </p:nvSpPr>
        <p:spPr bwMode="auto">
          <a:xfrm flipH="1">
            <a:off x="1020423" y="2141796"/>
            <a:ext cx="116097" cy="280175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4" name="Line 91"/>
          <p:cNvSpPr>
            <a:spLocks noChangeShapeType="1"/>
          </p:cNvSpPr>
          <p:nvPr/>
        </p:nvSpPr>
        <p:spPr bwMode="auto">
          <a:xfrm rot="10800000" flipH="1">
            <a:off x="944511" y="1943105"/>
            <a:ext cx="310336" cy="84834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5" name="Line 92"/>
          <p:cNvSpPr>
            <a:spLocks noChangeShapeType="1"/>
          </p:cNvSpPr>
          <p:nvPr/>
        </p:nvSpPr>
        <p:spPr bwMode="auto">
          <a:xfrm>
            <a:off x="798276" y="2227746"/>
            <a:ext cx="158517" cy="194225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6" name="Line 93"/>
          <p:cNvSpPr>
            <a:spLocks noChangeShapeType="1"/>
          </p:cNvSpPr>
          <p:nvPr/>
        </p:nvSpPr>
        <p:spPr bwMode="auto">
          <a:xfrm rot="10800000" flipH="1">
            <a:off x="621898" y="2227746"/>
            <a:ext cx="292475" cy="23664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7" name="Line 94"/>
          <p:cNvSpPr>
            <a:spLocks noChangeShapeType="1"/>
          </p:cNvSpPr>
          <p:nvPr/>
        </p:nvSpPr>
        <p:spPr bwMode="auto">
          <a:xfrm>
            <a:off x="591755" y="2238908"/>
            <a:ext cx="1116" cy="213201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8" name="Line 95"/>
          <p:cNvSpPr>
            <a:spLocks noChangeShapeType="1"/>
          </p:cNvSpPr>
          <p:nvPr/>
        </p:nvSpPr>
        <p:spPr bwMode="auto">
          <a:xfrm flipH="1">
            <a:off x="458915" y="1986639"/>
            <a:ext cx="87073" cy="63513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9" name="Line 96"/>
          <p:cNvSpPr>
            <a:spLocks noChangeShapeType="1"/>
          </p:cNvSpPr>
          <p:nvPr/>
        </p:nvSpPr>
        <p:spPr bwMode="auto">
          <a:xfrm rot="10800000">
            <a:off x="591755" y="2535826"/>
            <a:ext cx="42420" cy="25561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0" name="Line 97"/>
          <p:cNvSpPr>
            <a:spLocks noChangeShapeType="1"/>
          </p:cNvSpPr>
          <p:nvPr/>
        </p:nvSpPr>
        <p:spPr bwMode="auto">
          <a:xfrm>
            <a:off x="678828" y="2832746"/>
            <a:ext cx="133958" cy="43533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1" name="Line 98"/>
          <p:cNvSpPr>
            <a:spLocks noChangeShapeType="1"/>
          </p:cNvSpPr>
          <p:nvPr/>
        </p:nvSpPr>
        <p:spPr bwMode="auto">
          <a:xfrm rot="10800000" flipH="1">
            <a:off x="1210197" y="2366159"/>
            <a:ext cx="44653" cy="212085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" name="Line 99"/>
          <p:cNvSpPr>
            <a:spLocks noChangeShapeType="1"/>
          </p:cNvSpPr>
          <p:nvPr/>
        </p:nvSpPr>
        <p:spPr bwMode="auto">
          <a:xfrm flipH="1">
            <a:off x="1166658" y="2663078"/>
            <a:ext cx="43536" cy="298035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3" name="Line 100"/>
          <p:cNvSpPr>
            <a:spLocks noChangeShapeType="1"/>
          </p:cNvSpPr>
          <p:nvPr/>
        </p:nvSpPr>
        <p:spPr bwMode="auto">
          <a:xfrm>
            <a:off x="1343039" y="2535826"/>
            <a:ext cx="2233" cy="25561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4" name="Line 101"/>
          <p:cNvSpPr>
            <a:spLocks noChangeShapeType="1"/>
          </p:cNvSpPr>
          <p:nvPr/>
        </p:nvSpPr>
        <p:spPr bwMode="auto">
          <a:xfrm rot="10800000">
            <a:off x="1373179" y="3032551"/>
            <a:ext cx="116097" cy="15180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5" name="Line 102"/>
          <p:cNvSpPr>
            <a:spLocks noChangeShapeType="1"/>
          </p:cNvSpPr>
          <p:nvPr/>
        </p:nvSpPr>
        <p:spPr bwMode="auto">
          <a:xfrm>
            <a:off x="1564069" y="2832745"/>
            <a:ext cx="44653" cy="16966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6" name="Line 103"/>
          <p:cNvSpPr>
            <a:spLocks noChangeShapeType="1"/>
          </p:cNvSpPr>
          <p:nvPr/>
        </p:nvSpPr>
        <p:spPr bwMode="auto">
          <a:xfrm rot="10800000">
            <a:off x="1373179" y="2524665"/>
            <a:ext cx="159633" cy="23664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7" name="Line 104"/>
          <p:cNvSpPr>
            <a:spLocks noChangeShapeType="1"/>
          </p:cNvSpPr>
          <p:nvPr/>
        </p:nvSpPr>
        <p:spPr bwMode="auto">
          <a:xfrm rot="10800000">
            <a:off x="1551788" y="3244636"/>
            <a:ext cx="69212" cy="15180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8" name="Line 105"/>
          <p:cNvSpPr>
            <a:spLocks noChangeShapeType="1"/>
          </p:cNvSpPr>
          <p:nvPr/>
        </p:nvSpPr>
        <p:spPr bwMode="auto">
          <a:xfrm flipH="1">
            <a:off x="1330759" y="3371887"/>
            <a:ext cx="116097" cy="6585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9" name="Line 106"/>
          <p:cNvSpPr>
            <a:spLocks noChangeShapeType="1"/>
          </p:cNvSpPr>
          <p:nvPr/>
        </p:nvSpPr>
        <p:spPr bwMode="auto">
          <a:xfrm rot="10800000" flipH="1">
            <a:off x="1166660" y="3214498"/>
            <a:ext cx="2233" cy="12501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0" name="Line 107"/>
          <p:cNvSpPr>
            <a:spLocks noChangeShapeType="1"/>
          </p:cNvSpPr>
          <p:nvPr/>
        </p:nvSpPr>
        <p:spPr bwMode="auto">
          <a:xfrm>
            <a:off x="932232" y="3159803"/>
            <a:ext cx="203170" cy="194225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1" name="Line 108"/>
          <p:cNvSpPr>
            <a:spLocks noChangeShapeType="1"/>
          </p:cNvSpPr>
          <p:nvPr/>
        </p:nvSpPr>
        <p:spPr bwMode="auto">
          <a:xfrm rot="10800000">
            <a:off x="1343037" y="3043714"/>
            <a:ext cx="98236" cy="266780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2" name="Line 109"/>
          <p:cNvSpPr>
            <a:spLocks noChangeShapeType="1"/>
          </p:cNvSpPr>
          <p:nvPr/>
        </p:nvSpPr>
        <p:spPr bwMode="auto">
          <a:xfrm rot="10800000" flipH="1">
            <a:off x="1816357" y="2227746"/>
            <a:ext cx="116097" cy="277943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5" name="Oval 122"/>
          <p:cNvSpPr>
            <a:spLocks/>
          </p:cNvSpPr>
          <p:nvPr/>
        </p:nvSpPr>
        <p:spPr bwMode="auto">
          <a:xfrm>
            <a:off x="369610" y="2070356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7" name="Oval 144"/>
          <p:cNvSpPr>
            <a:spLocks/>
          </p:cNvSpPr>
          <p:nvPr/>
        </p:nvSpPr>
        <p:spPr bwMode="auto">
          <a:xfrm>
            <a:off x="324957" y="2705494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6" name="Oval 153"/>
          <p:cNvSpPr>
            <a:spLocks/>
          </p:cNvSpPr>
          <p:nvPr/>
        </p:nvSpPr>
        <p:spPr bwMode="auto">
          <a:xfrm>
            <a:off x="280304" y="3007067"/>
            <a:ext cx="89305" cy="82601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0" name="Oval 157"/>
          <p:cNvSpPr>
            <a:spLocks/>
          </p:cNvSpPr>
          <p:nvPr/>
        </p:nvSpPr>
        <p:spPr bwMode="auto">
          <a:xfrm>
            <a:off x="458915" y="3170965"/>
            <a:ext cx="87073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2" name="Line 159"/>
          <p:cNvSpPr>
            <a:spLocks noChangeShapeType="1"/>
          </p:cNvSpPr>
          <p:nvPr/>
        </p:nvSpPr>
        <p:spPr bwMode="auto">
          <a:xfrm rot="10800000" flipH="1">
            <a:off x="324956" y="2791444"/>
            <a:ext cx="44653" cy="259525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0" name="Oval 167"/>
          <p:cNvSpPr>
            <a:spLocks/>
          </p:cNvSpPr>
          <p:nvPr/>
        </p:nvSpPr>
        <p:spPr bwMode="auto">
          <a:xfrm>
            <a:off x="414263" y="1815854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2" name="Oval 169"/>
          <p:cNvSpPr>
            <a:spLocks/>
          </p:cNvSpPr>
          <p:nvPr/>
        </p:nvSpPr>
        <p:spPr bwMode="auto">
          <a:xfrm>
            <a:off x="634177" y="3129664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" name="Oval 171"/>
          <p:cNvSpPr>
            <a:spLocks/>
          </p:cNvSpPr>
          <p:nvPr/>
        </p:nvSpPr>
        <p:spPr bwMode="auto">
          <a:xfrm>
            <a:off x="1122008" y="1263317"/>
            <a:ext cx="88189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5" name="Oval 172"/>
          <p:cNvSpPr>
            <a:spLocks/>
          </p:cNvSpPr>
          <p:nvPr/>
        </p:nvSpPr>
        <p:spPr bwMode="auto">
          <a:xfrm>
            <a:off x="414263" y="3384166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8" name="Oval 175"/>
          <p:cNvSpPr>
            <a:spLocks/>
          </p:cNvSpPr>
          <p:nvPr/>
        </p:nvSpPr>
        <p:spPr bwMode="auto">
          <a:xfrm>
            <a:off x="768135" y="3299332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1" name="Oval 178"/>
          <p:cNvSpPr>
            <a:spLocks/>
          </p:cNvSpPr>
          <p:nvPr/>
        </p:nvSpPr>
        <p:spPr bwMode="auto">
          <a:xfrm>
            <a:off x="458915" y="3553834"/>
            <a:ext cx="87073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2" name="Line 179"/>
          <p:cNvSpPr>
            <a:spLocks noChangeShapeType="1"/>
          </p:cNvSpPr>
          <p:nvPr/>
        </p:nvSpPr>
        <p:spPr bwMode="auto">
          <a:xfrm flipH="1">
            <a:off x="545988" y="3340632"/>
            <a:ext cx="222147" cy="256734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8" name="Oval 185"/>
          <p:cNvSpPr>
            <a:spLocks/>
          </p:cNvSpPr>
          <p:nvPr/>
        </p:nvSpPr>
        <p:spPr bwMode="auto">
          <a:xfrm>
            <a:off x="678830" y="3808335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0" name="Oval 187"/>
          <p:cNvSpPr>
            <a:spLocks/>
          </p:cNvSpPr>
          <p:nvPr/>
        </p:nvSpPr>
        <p:spPr bwMode="auto">
          <a:xfrm>
            <a:off x="1099123" y="3765360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1" name="Oval 188"/>
          <p:cNvSpPr>
            <a:spLocks/>
          </p:cNvSpPr>
          <p:nvPr/>
        </p:nvSpPr>
        <p:spPr bwMode="auto">
          <a:xfrm>
            <a:off x="857441" y="3808335"/>
            <a:ext cx="87073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7" name="Line 194"/>
          <p:cNvSpPr>
            <a:spLocks noChangeShapeType="1"/>
          </p:cNvSpPr>
          <p:nvPr/>
        </p:nvSpPr>
        <p:spPr bwMode="auto">
          <a:xfrm>
            <a:off x="503566" y="3633923"/>
            <a:ext cx="651058" cy="177627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0" name="Oval 197"/>
          <p:cNvSpPr>
            <a:spLocks/>
          </p:cNvSpPr>
          <p:nvPr/>
        </p:nvSpPr>
        <p:spPr bwMode="auto">
          <a:xfrm>
            <a:off x="857441" y="1218668"/>
            <a:ext cx="87073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1" name="Oval 198"/>
          <p:cNvSpPr>
            <a:spLocks/>
          </p:cNvSpPr>
          <p:nvPr/>
        </p:nvSpPr>
        <p:spPr bwMode="auto">
          <a:xfrm>
            <a:off x="1608722" y="1518935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2" name="Oval 199"/>
          <p:cNvSpPr>
            <a:spLocks/>
          </p:cNvSpPr>
          <p:nvPr/>
        </p:nvSpPr>
        <p:spPr bwMode="auto">
          <a:xfrm>
            <a:off x="458915" y="1434101"/>
            <a:ext cx="87073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3" name="Oval 200"/>
          <p:cNvSpPr>
            <a:spLocks/>
          </p:cNvSpPr>
          <p:nvPr/>
        </p:nvSpPr>
        <p:spPr bwMode="auto">
          <a:xfrm>
            <a:off x="678830" y="1138299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" name="Oval 201"/>
          <p:cNvSpPr>
            <a:spLocks/>
          </p:cNvSpPr>
          <p:nvPr/>
        </p:nvSpPr>
        <p:spPr bwMode="auto">
          <a:xfrm>
            <a:off x="723482" y="1731020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" name="Oval 202"/>
          <p:cNvSpPr>
            <a:spLocks/>
          </p:cNvSpPr>
          <p:nvPr/>
        </p:nvSpPr>
        <p:spPr bwMode="auto">
          <a:xfrm>
            <a:off x="324957" y="1054581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6" name="Line 203"/>
          <p:cNvSpPr>
            <a:spLocks noChangeShapeType="1"/>
          </p:cNvSpPr>
          <p:nvPr/>
        </p:nvSpPr>
        <p:spPr bwMode="auto">
          <a:xfrm rot="10800000">
            <a:off x="414263" y="1093649"/>
            <a:ext cx="264567" cy="8371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7" name="Line 204"/>
          <p:cNvSpPr>
            <a:spLocks noChangeShapeType="1"/>
          </p:cNvSpPr>
          <p:nvPr/>
        </p:nvSpPr>
        <p:spPr bwMode="auto">
          <a:xfrm flipH="1">
            <a:off x="534825" y="1209739"/>
            <a:ext cx="158517" cy="23664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8" name="Line 205"/>
          <p:cNvSpPr>
            <a:spLocks noChangeShapeType="1"/>
          </p:cNvSpPr>
          <p:nvPr/>
        </p:nvSpPr>
        <p:spPr bwMode="auto">
          <a:xfrm>
            <a:off x="400865" y="1126020"/>
            <a:ext cx="336012" cy="61727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9" name="Oval 206"/>
          <p:cNvSpPr>
            <a:spLocks/>
          </p:cNvSpPr>
          <p:nvPr/>
        </p:nvSpPr>
        <p:spPr bwMode="auto">
          <a:xfrm>
            <a:off x="768135" y="1560236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0" name="Oval 207"/>
          <p:cNvSpPr>
            <a:spLocks/>
          </p:cNvSpPr>
          <p:nvPr/>
        </p:nvSpPr>
        <p:spPr bwMode="auto">
          <a:xfrm>
            <a:off x="545988" y="1646186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1" name="Oval 208"/>
          <p:cNvSpPr>
            <a:spLocks/>
          </p:cNvSpPr>
          <p:nvPr/>
        </p:nvSpPr>
        <p:spPr bwMode="auto">
          <a:xfrm>
            <a:off x="545988" y="1306850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2" name="Oval 209"/>
          <p:cNvSpPr>
            <a:spLocks/>
          </p:cNvSpPr>
          <p:nvPr/>
        </p:nvSpPr>
        <p:spPr bwMode="auto">
          <a:xfrm>
            <a:off x="369610" y="1603769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3" name="Oval 210"/>
          <p:cNvSpPr>
            <a:spLocks/>
          </p:cNvSpPr>
          <p:nvPr/>
        </p:nvSpPr>
        <p:spPr bwMode="auto">
          <a:xfrm>
            <a:off x="369610" y="1306850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4" name="Oval 211"/>
          <p:cNvSpPr>
            <a:spLocks/>
          </p:cNvSpPr>
          <p:nvPr/>
        </p:nvSpPr>
        <p:spPr bwMode="auto">
          <a:xfrm>
            <a:off x="723482" y="1306850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5" name="Line 212"/>
          <p:cNvSpPr>
            <a:spLocks noChangeShapeType="1"/>
          </p:cNvSpPr>
          <p:nvPr/>
        </p:nvSpPr>
        <p:spPr bwMode="auto">
          <a:xfrm>
            <a:off x="768135" y="1392802"/>
            <a:ext cx="44653" cy="167435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6" name="Line 213"/>
          <p:cNvSpPr>
            <a:spLocks noChangeShapeType="1"/>
          </p:cNvSpPr>
          <p:nvPr/>
        </p:nvSpPr>
        <p:spPr bwMode="auto">
          <a:xfrm>
            <a:off x="621898" y="1379407"/>
            <a:ext cx="158517" cy="194225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7" name="Line 214"/>
          <p:cNvSpPr>
            <a:spLocks noChangeShapeType="1"/>
          </p:cNvSpPr>
          <p:nvPr/>
        </p:nvSpPr>
        <p:spPr bwMode="auto">
          <a:xfrm rot="10800000" flipH="1">
            <a:off x="444403" y="1379407"/>
            <a:ext cx="292475" cy="23664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8" name="Line 215"/>
          <p:cNvSpPr>
            <a:spLocks noChangeShapeType="1"/>
          </p:cNvSpPr>
          <p:nvPr/>
        </p:nvSpPr>
        <p:spPr bwMode="auto">
          <a:xfrm>
            <a:off x="414261" y="1392802"/>
            <a:ext cx="1116" cy="21096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9" name="Line 216"/>
          <p:cNvSpPr>
            <a:spLocks noChangeShapeType="1"/>
          </p:cNvSpPr>
          <p:nvPr/>
        </p:nvSpPr>
        <p:spPr bwMode="auto">
          <a:xfrm>
            <a:off x="369608" y="1138299"/>
            <a:ext cx="44653" cy="16855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0" name="Line 217"/>
          <p:cNvSpPr>
            <a:spLocks noChangeShapeType="1"/>
          </p:cNvSpPr>
          <p:nvPr/>
        </p:nvSpPr>
        <p:spPr bwMode="auto">
          <a:xfrm>
            <a:off x="634175" y="1689720"/>
            <a:ext cx="98236" cy="5357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1" name="Oval 218"/>
          <p:cNvSpPr>
            <a:spLocks/>
          </p:cNvSpPr>
          <p:nvPr/>
        </p:nvSpPr>
        <p:spPr bwMode="auto">
          <a:xfrm>
            <a:off x="1387691" y="1349267"/>
            <a:ext cx="87073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2" name="Oval 219"/>
          <p:cNvSpPr>
            <a:spLocks/>
          </p:cNvSpPr>
          <p:nvPr/>
        </p:nvSpPr>
        <p:spPr bwMode="auto">
          <a:xfrm>
            <a:off x="857441" y="3597367"/>
            <a:ext cx="87073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3" name="Oval 220"/>
          <p:cNvSpPr>
            <a:spLocks/>
          </p:cNvSpPr>
          <p:nvPr/>
        </p:nvSpPr>
        <p:spPr bwMode="auto">
          <a:xfrm>
            <a:off x="723482" y="3426583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4" name="Oval 221"/>
          <p:cNvSpPr>
            <a:spLocks/>
          </p:cNvSpPr>
          <p:nvPr/>
        </p:nvSpPr>
        <p:spPr bwMode="auto">
          <a:xfrm>
            <a:off x="369610" y="2324858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5" name="Oval 222"/>
          <p:cNvSpPr>
            <a:spLocks/>
          </p:cNvSpPr>
          <p:nvPr/>
        </p:nvSpPr>
        <p:spPr bwMode="auto">
          <a:xfrm>
            <a:off x="1343039" y="1518935"/>
            <a:ext cx="88189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6" name="Oval 223"/>
          <p:cNvSpPr>
            <a:spLocks/>
          </p:cNvSpPr>
          <p:nvPr/>
        </p:nvSpPr>
        <p:spPr bwMode="auto">
          <a:xfrm>
            <a:off x="1210197" y="1434101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7" name="Oval 224"/>
          <p:cNvSpPr>
            <a:spLocks/>
          </p:cNvSpPr>
          <p:nvPr/>
        </p:nvSpPr>
        <p:spPr bwMode="auto">
          <a:xfrm>
            <a:off x="989166" y="1349267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1" name="Line 228"/>
          <p:cNvSpPr>
            <a:spLocks noChangeShapeType="1"/>
          </p:cNvSpPr>
          <p:nvPr/>
        </p:nvSpPr>
        <p:spPr bwMode="auto">
          <a:xfrm>
            <a:off x="591757" y="1731021"/>
            <a:ext cx="87073" cy="550304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2" name="Line 229"/>
          <p:cNvSpPr>
            <a:spLocks noChangeShapeType="1"/>
          </p:cNvSpPr>
          <p:nvPr/>
        </p:nvSpPr>
        <p:spPr bwMode="auto">
          <a:xfrm>
            <a:off x="899861" y="1306850"/>
            <a:ext cx="2233" cy="67978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3" name="Line 230"/>
          <p:cNvSpPr>
            <a:spLocks noChangeShapeType="1"/>
          </p:cNvSpPr>
          <p:nvPr/>
        </p:nvSpPr>
        <p:spPr bwMode="auto">
          <a:xfrm rot="10800000">
            <a:off x="932232" y="1293457"/>
            <a:ext cx="69212" cy="69207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4" name="Line 231"/>
          <p:cNvSpPr>
            <a:spLocks noChangeShapeType="1"/>
          </p:cNvSpPr>
          <p:nvPr/>
        </p:nvSpPr>
        <p:spPr bwMode="auto">
          <a:xfrm>
            <a:off x="1065076" y="1422940"/>
            <a:ext cx="158517" cy="277943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5" name="Line 232"/>
          <p:cNvSpPr>
            <a:spLocks noChangeShapeType="1"/>
          </p:cNvSpPr>
          <p:nvPr/>
        </p:nvSpPr>
        <p:spPr bwMode="auto">
          <a:xfrm>
            <a:off x="1166660" y="1349268"/>
            <a:ext cx="30141" cy="734483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6" name="Line 233"/>
          <p:cNvSpPr>
            <a:spLocks noChangeShapeType="1"/>
          </p:cNvSpPr>
          <p:nvPr/>
        </p:nvSpPr>
        <p:spPr bwMode="auto">
          <a:xfrm>
            <a:off x="1210195" y="1306850"/>
            <a:ext cx="189774" cy="5581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7" name="Line 234"/>
          <p:cNvSpPr>
            <a:spLocks noChangeShapeType="1"/>
          </p:cNvSpPr>
          <p:nvPr/>
        </p:nvSpPr>
        <p:spPr bwMode="auto">
          <a:xfrm>
            <a:off x="1431226" y="1434101"/>
            <a:ext cx="90422" cy="381753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8" name="Line 235"/>
          <p:cNvSpPr>
            <a:spLocks noChangeShapeType="1"/>
          </p:cNvSpPr>
          <p:nvPr/>
        </p:nvSpPr>
        <p:spPr bwMode="auto">
          <a:xfrm flipH="1">
            <a:off x="1286104" y="1590375"/>
            <a:ext cx="70328" cy="110507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9" name="Line 236"/>
          <p:cNvSpPr>
            <a:spLocks noChangeShapeType="1"/>
          </p:cNvSpPr>
          <p:nvPr/>
        </p:nvSpPr>
        <p:spPr bwMode="auto">
          <a:xfrm>
            <a:off x="1463601" y="1422940"/>
            <a:ext cx="157401" cy="10715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0" name="Line 237"/>
          <p:cNvSpPr>
            <a:spLocks noChangeShapeType="1"/>
          </p:cNvSpPr>
          <p:nvPr/>
        </p:nvSpPr>
        <p:spPr bwMode="auto">
          <a:xfrm>
            <a:off x="1254847" y="1518935"/>
            <a:ext cx="1116" cy="170784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1" name="Line 238"/>
          <p:cNvSpPr>
            <a:spLocks noChangeShapeType="1"/>
          </p:cNvSpPr>
          <p:nvPr/>
        </p:nvSpPr>
        <p:spPr bwMode="auto">
          <a:xfrm>
            <a:off x="1653375" y="1603769"/>
            <a:ext cx="131725" cy="466587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3" name="Line 240"/>
          <p:cNvSpPr>
            <a:spLocks noChangeShapeType="1"/>
          </p:cNvSpPr>
          <p:nvPr/>
        </p:nvSpPr>
        <p:spPr bwMode="auto">
          <a:xfrm rot="10800000" flipH="1">
            <a:off x="490170" y="1773438"/>
            <a:ext cx="233310" cy="5357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4" name="Line 241"/>
          <p:cNvSpPr>
            <a:spLocks noChangeShapeType="1"/>
          </p:cNvSpPr>
          <p:nvPr/>
        </p:nvSpPr>
        <p:spPr bwMode="auto">
          <a:xfrm rot="10800000" flipH="1">
            <a:off x="414261" y="2155190"/>
            <a:ext cx="1116" cy="16966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5" name="Line 242"/>
          <p:cNvSpPr>
            <a:spLocks noChangeShapeType="1"/>
          </p:cNvSpPr>
          <p:nvPr/>
        </p:nvSpPr>
        <p:spPr bwMode="auto">
          <a:xfrm flipH="1">
            <a:off x="369608" y="2408576"/>
            <a:ext cx="44653" cy="29691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8" name="Line 245"/>
          <p:cNvSpPr>
            <a:spLocks noChangeShapeType="1"/>
          </p:cNvSpPr>
          <p:nvPr/>
        </p:nvSpPr>
        <p:spPr bwMode="auto">
          <a:xfrm rot="10800000">
            <a:off x="634177" y="2876279"/>
            <a:ext cx="44653" cy="250037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9" name="Line 246"/>
          <p:cNvSpPr>
            <a:spLocks noChangeShapeType="1"/>
          </p:cNvSpPr>
          <p:nvPr/>
        </p:nvSpPr>
        <p:spPr bwMode="auto">
          <a:xfrm rot="10800000" flipH="1">
            <a:off x="490172" y="3201104"/>
            <a:ext cx="157401" cy="195341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0" name="Line 247"/>
          <p:cNvSpPr>
            <a:spLocks noChangeShapeType="1"/>
          </p:cNvSpPr>
          <p:nvPr/>
        </p:nvSpPr>
        <p:spPr bwMode="auto">
          <a:xfrm rot="10800000">
            <a:off x="347280" y="3089667"/>
            <a:ext cx="111634" cy="29449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1" name="Line 248"/>
          <p:cNvSpPr>
            <a:spLocks noChangeShapeType="1"/>
          </p:cNvSpPr>
          <p:nvPr/>
        </p:nvSpPr>
        <p:spPr bwMode="auto">
          <a:xfrm rot="10800000" flipH="1">
            <a:off x="502452" y="2535826"/>
            <a:ext cx="89305" cy="635138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4" name="Line 251"/>
          <p:cNvSpPr>
            <a:spLocks noChangeShapeType="1"/>
          </p:cNvSpPr>
          <p:nvPr/>
        </p:nvSpPr>
        <p:spPr bwMode="auto">
          <a:xfrm rot="10800000" flipH="1">
            <a:off x="932232" y="3414305"/>
            <a:ext cx="203170" cy="194225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5" name="Line 252"/>
          <p:cNvSpPr>
            <a:spLocks noChangeShapeType="1"/>
          </p:cNvSpPr>
          <p:nvPr/>
        </p:nvSpPr>
        <p:spPr bwMode="auto">
          <a:xfrm rot="10800000">
            <a:off x="857439" y="2918695"/>
            <a:ext cx="42420" cy="67867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6" name="Line 253"/>
          <p:cNvSpPr>
            <a:spLocks noChangeShapeType="1"/>
          </p:cNvSpPr>
          <p:nvPr/>
        </p:nvSpPr>
        <p:spPr bwMode="auto">
          <a:xfrm flipH="1">
            <a:off x="944513" y="3456721"/>
            <a:ext cx="855099" cy="181946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7" name="Line 254"/>
          <p:cNvSpPr>
            <a:spLocks noChangeShapeType="1"/>
          </p:cNvSpPr>
          <p:nvPr/>
        </p:nvSpPr>
        <p:spPr bwMode="auto">
          <a:xfrm rot="10800000">
            <a:off x="502450" y="3256916"/>
            <a:ext cx="190890" cy="56369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8" name="Line 255"/>
          <p:cNvSpPr>
            <a:spLocks noChangeShapeType="1"/>
          </p:cNvSpPr>
          <p:nvPr/>
        </p:nvSpPr>
        <p:spPr bwMode="auto">
          <a:xfrm rot="10800000">
            <a:off x="768135" y="3511418"/>
            <a:ext cx="131725" cy="29691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9" name="Line 256"/>
          <p:cNvSpPr>
            <a:spLocks noChangeShapeType="1"/>
          </p:cNvSpPr>
          <p:nvPr/>
        </p:nvSpPr>
        <p:spPr bwMode="auto">
          <a:xfrm flipH="1">
            <a:off x="711203" y="2058078"/>
            <a:ext cx="158517" cy="23664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0" name="Line 257"/>
          <p:cNvSpPr>
            <a:spLocks noChangeShapeType="1"/>
          </p:cNvSpPr>
          <p:nvPr/>
        </p:nvSpPr>
        <p:spPr bwMode="auto">
          <a:xfrm rot="10800000">
            <a:off x="944512" y="2663078"/>
            <a:ext cx="44653" cy="721089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1" name="Line 258"/>
          <p:cNvSpPr>
            <a:spLocks noChangeShapeType="1"/>
          </p:cNvSpPr>
          <p:nvPr/>
        </p:nvSpPr>
        <p:spPr bwMode="auto">
          <a:xfrm>
            <a:off x="545988" y="1986638"/>
            <a:ext cx="45769" cy="16855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2" name="Line 259"/>
          <p:cNvSpPr>
            <a:spLocks noChangeShapeType="1"/>
          </p:cNvSpPr>
          <p:nvPr/>
        </p:nvSpPr>
        <p:spPr bwMode="auto">
          <a:xfrm>
            <a:off x="812786" y="2535826"/>
            <a:ext cx="98236" cy="5581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3" name="Line 260"/>
          <p:cNvSpPr>
            <a:spLocks noChangeShapeType="1"/>
          </p:cNvSpPr>
          <p:nvPr/>
        </p:nvSpPr>
        <p:spPr bwMode="auto">
          <a:xfrm>
            <a:off x="768133" y="1943105"/>
            <a:ext cx="486714" cy="223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4" name="Oval 261"/>
          <p:cNvSpPr>
            <a:spLocks/>
          </p:cNvSpPr>
          <p:nvPr/>
        </p:nvSpPr>
        <p:spPr bwMode="auto">
          <a:xfrm>
            <a:off x="634177" y="2281324"/>
            <a:ext cx="89305" cy="84834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5" name="Oval 262"/>
          <p:cNvSpPr>
            <a:spLocks/>
          </p:cNvSpPr>
          <p:nvPr/>
        </p:nvSpPr>
        <p:spPr bwMode="auto">
          <a:xfrm>
            <a:off x="857441" y="1986638"/>
            <a:ext cx="87073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8" name="Oval 265"/>
          <p:cNvSpPr>
            <a:spLocks/>
          </p:cNvSpPr>
          <p:nvPr/>
        </p:nvSpPr>
        <p:spPr bwMode="auto">
          <a:xfrm>
            <a:off x="502452" y="1900688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69" name="Oval 266"/>
          <p:cNvSpPr>
            <a:spLocks/>
          </p:cNvSpPr>
          <p:nvPr/>
        </p:nvSpPr>
        <p:spPr bwMode="auto">
          <a:xfrm>
            <a:off x="1254849" y="1900688"/>
            <a:ext cx="89305" cy="85950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0" name="Oval 267"/>
          <p:cNvSpPr>
            <a:spLocks/>
          </p:cNvSpPr>
          <p:nvPr/>
        </p:nvSpPr>
        <p:spPr bwMode="auto">
          <a:xfrm>
            <a:off x="723482" y="2494526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2" name="Oval 269"/>
          <p:cNvSpPr>
            <a:spLocks/>
          </p:cNvSpPr>
          <p:nvPr/>
        </p:nvSpPr>
        <p:spPr bwMode="auto">
          <a:xfrm>
            <a:off x="545988" y="2155190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4" name="Line 271"/>
          <p:cNvSpPr>
            <a:spLocks noChangeShapeType="1"/>
          </p:cNvSpPr>
          <p:nvPr/>
        </p:nvSpPr>
        <p:spPr bwMode="auto">
          <a:xfrm rot="10800000">
            <a:off x="591755" y="1943105"/>
            <a:ext cx="265684" cy="84834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5" name="Line 272"/>
          <p:cNvSpPr>
            <a:spLocks noChangeShapeType="1"/>
          </p:cNvSpPr>
          <p:nvPr/>
        </p:nvSpPr>
        <p:spPr bwMode="auto">
          <a:xfrm>
            <a:off x="577243" y="1973244"/>
            <a:ext cx="337128" cy="618395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6" name="Line 273"/>
          <p:cNvSpPr>
            <a:spLocks noChangeShapeType="1"/>
          </p:cNvSpPr>
          <p:nvPr/>
        </p:nvSpPr>
        <p:spPr bwMode="auto">
          <a:xfrm>
            <a:off x="1829751" y="2535826"/>
            <a:ext cx="98236" cy="55812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7" name="Line 274"/>
          <p:cNvSpPr>
            <a:spLocks noChangeShapeType="1"/>
          </p:cNvSpPr>
          <p:nvPr/>
        </p:nvSpPr>
        <p:spPr bwMode="auto">
          <a:xfrm flipH="1">
            <a:off x="1653375" y="2535826"/>
            <a:ext cx="89305" cy="1116"/>
          </a:xfrm>
          <a:prstGeom prst="line">
            <a:avLst/>
          </a:prstGeom>
          <a:solidFill>
            <a:schemeClr val="accent3">
              <a:lumMod val="90000"/>
            </a:schemeClr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8" name="Oval 275"/>
          <p:cNvSpPr>
            <a:spLocks/>
          </p:cNvSpPr>
          <p:nvPr/>
        </p:nvSpPr>
        <p:spPr bwMode="auto">
          <a:xfrm>
            <a:off x="1564069" y="2494526"/>
            <a:ext cx="89305" cy="83718"/>
          </a:xfrm>
          <a:prstGeom prst="ellipse">
            <a:avLst/>
          </a:prstGeom>
          <a:solidFill>
            <a:schemeClr val="accent3">
              <a:lumMod val="90000"/>
            </a:schemeClr>
          </a:solidFill>
          <a:ln w="9525">
            <a:solidFill>
              <a:schemeClr val="accent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4099" name="Group 4098"/>
          <p:cNvGrpSpPr/>
          <p:nvPr/>
        </p:nvGrpSpPr>
        <p:grpSpPr>
          <a:xfrm>
            <a:off x="678830" y="1900689"/>
            <a:ext cx="1499817" cy="1567196"/>
            <a:chOff x="1228916" y="1996192"/>
            <a:chExt cx="1499817" cy="1567196"/>
          </a:xfrm>
        </p:grpSpPr>
        <p:sp>
          <p:nvSpPr>
            <p:cNvPr id="338" name="Oval 277"/>
            <p:cNvSpPr>
              <a:spLocks/>
            </p:cNvSpPr>
            <p:nvPr/>
          </p:nvSpPr>
          <p:spPr bwMode="auto">
            <a:xfrm>
              <a:off x="2291650" y="2590030"/>
              <a:ext cx="88189" cy="83718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EC752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4097" name="Group 4096"/>
            <p:cNvGrpSpPr/>
            <p:nvPr/>
          </p:nvGrpSpPr>
          <p:grpSpPr>
            <a:xfrm>
              <a:off x="1228916" y="1996192"/>
              <a:ext cx="1465159" cy="1567196"/>
              <a:chOff x="1228916" y="1996192"/>
              <a:chExt cx="1465159" cy="1567196"/>
            </a:xfrm>
          </p:grpSpPr>
          <p:grpSp>
            <p:nvGrpSpPr>
              <p:cNvPr id="4096" name="Group 4095"/>
              <p:cNvGrpSpPr/>
              <p:nvPr/>
            </p:nvGrpSpPr>
            <p:grpSpPr>
              <a:xfrm>
                <a:off x="1228916" y="1996192"/>
                <a:ext cx="1465159" cy="1080481"/>
                <a:chOff x="1228916" y="1996192"/>
                <a:chExt cx="1465159" cy="1080481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1228916" y="1996192"/>
                  <a:ext cx="1465159" cy="1080481"/>
                  <a:chOff x="1228916" y="1996192"/>
                  <a:chExt cx="1465159" cy="1080481"/>
                </a:xfrm>
              </p:grpSpPr>
              <p:grpSp>
                <p:nvGrpSpPr>
                  <p:cNvPr id="282" name="Group 305"/>
                  <p:cNvGrpSpPr>
                    <a:grpSpLocks/>
                  </p:cNvGrpSpPr>
                  <p:nvPr/>
                </p:nvGrpSpPr>
                <p:grpSpPr bwMode="auto">
                  <a:xfrm>
                    <a:off x="1273907" y="2037853"/>
                    <a:ext cx="1420168" cy="1038820"/>
                    <a:chOff x="49" y="43"/>
                    <a:chExt cx="1272" cy="931"/>
                  </a:xfrm>
                </p:grpSpPr>
                <p:sp>
                  <p:nvSpPr>
                    <p:cNvPr id="285" name="Line 310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06" y="727"/>
                      <a:ext cx="110" cy="247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EC752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lIns="0" tIns="0" rIns="0" bIns="0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6" name="Line 31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028" y="301"/>
                      <a:ext cx="264" cy="251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EC752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lIns="0" tIns="0" rIns="0" bIns="0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Line 312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1321" y="313"/>
                      <a:ext cx="0" cy="38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EC752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lIns="0" tIns="0" rIns="0" bIns="0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8" name="Line 313"/>
                    <p:cNvSpPr>
                      <a:spLocks noChangeShapeType="1"/>
                    </p:cNvSpPr>
                    <p:nvPr/>
                  </p:nvSpPr>
                  <p:spPr bwMode="auto">
                    <a:xfrm rot="10800000" flipH="1">
                      <a:off x="1161" y="290"/>
                      <a:ext cx="155" cy="337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EC752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lIns="0" tIns="0" rIns="0" bIns="0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91" name="Line 3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" y="85"/>
                      <a:ext cx="29" cy="171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EC752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lIns="0" tIns="0" rIns="0" bIns="0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1" name="Line 334"/>
                    <p:cNvSpPr>
                      <a:spLocks noChangeShapeType="1"/>
                    </p:cNvSpPr>
                    <p:nvPr/>
                  </p:nvSpPr>
                  <p:spPr bwMode="auto">
                    <a:xfrm rot="10800000">
                      <a:off x="88" y="43"/>
                      <a:ext cx="240" cy="77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EC752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lIns="0" tIns="0" rIns="0" bIns="0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2" name="Line 3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79" y="658"/>
                      <a:ext cx="113" cy="5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EC752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lIns="0" tIns="0" rIns="0" bIns="0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3" name="Line 336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1041" y="580"/>
                      <a:ext cx="105" cy="71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EC752C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lIns="0" tIns="0" rIns="0" bIns="0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24" name="Oval 270"/>
                  <p:cNvSpPr>
                    <a:spLocks/>
                  </p:cNvSpPr>
                  <p:nvPr/>
                </p:nvSpPr>
                <p:spPr bwMode="auto">
                  <a:xfrm>
                    <a:off x="1228916" y="1996192"/>
                    <a:ext cx="89305" cy="85950"/>
                  </a:xfrm>
                  <a:prstGeom prst="ellipse">
                    <a:avLst/>
                  </a:prstGeom>
                  <a:solidFill>
                    <a:srgbClr val="C00000"/>
                  </a:solidFill>
                  <a:ln w="9525">
                    <a:solidFill>
                      <a:srgbClr val="EC752C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1" name="Oval 268"/>
                <p:cNvSpPr>
                  <a:spLocks/>
                </p:cNvSpPr>
                <p:nvPr/>
              </p:nvSpPr>
              <p:spPr bwMode="auto">
                <a:xfrm>
                  <a:off x="1273568" y="2250694"/>
                  <a:ext cx="89305" cy="83718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rgbClr val="EC752C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6" name="Oval 270"/>
                <p:cNvSpPr>
                  <a:spLocks/>
                </p:cNvSpPr>
                <p:nvPr/>
              </p:nvSpPr>
              <p:spPr bwMode="auto">
                <a:xfrm>
                  <a:off x="1559204" y="2084717"/>
                  <a:ext cx="89305" cy="85950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rgbClr val="EC752C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8" name="Line 334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1496087" y="2170665"/>
                  <a:ext cx="100483" cy="121887"/>
                </a:xfrm>
                <a:prstGeom prst="line">
                  <a:avLst/>
                </a:prstGeom>
                <a:noFill/>
                <a:ln w="19050">
                  <a:solidFill>
                    <a:srgbClr val="EC752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0" name="Oval 54"/>
                <p:cNvSpPr>
                  <a:spLocks/>
                </p:cNvSpPr>
                <p:nvPr/>
              </p:nvSpPr>
              <p:spPr bwMode="auto">
                <a:xfrm>
                  <a:off x="1494599" y="2504079"/>
                  <a:ext cx="89305" cy="85950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rgbClr val="EC752C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31" name="Line 90"/>
                <p:cNvSpPr>
                  <a:spLocks noChangeShapeType="1"/>
                </p:cNvSpPr>
                <p:nvPr/>
              </p:nvSpPr>
              <p:spPr bwMode="auto">
                <a:xfrm>
                  <a:off x="1494599" y="2334411"/>
                  <a:ext cx="44653" cy="169668"/>
                </a:xfrm>
                <a:prstGeom prst="line">
                  <a:avLst/>
                </a:prstGeom>
                <a:noFill/>
                <a:ln w="19050">
                  <a:solidFill>
                    <a:srgbClr val="EC752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327" name="Oval 78"/>
                <p:cNvSpPr>
                  <a:spLocks/>
                </p:cNvSpPr>
                <p:nvPr/>
              </p:nvSpPr>
              <p:spPr bwMode="auto">
                <a:xfrm>
                  <a:off x="1449947" y="2250694"/>
                  <a:ext cx="89305" cy="83718"/>
                </a:xfrm>
                <a:prstGeom prst="ellipse">
                  <a:avLst/>
                </a:prstGeom>
                <a:solidFill>
                  <a:srgbClr val="C00000"/>
                </a:solidFill>
                <a:ln w="9525">
                  <a:solidFill>
                    <a:srgbClr val="EC752C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335" name="Line 90"/>
              <p:cNvSpPr>
                <a:spLocks noChangeShapeType="1"/>
              </p:cNvSpPr>
              <p:nvPr/>
            </p:nvSpPr>
            <p:spPr bwMode="auto">
              <a:xfrm>
                <a:off x="1506879" y="2724076"/>
                <a:ext cx="157401" cy="88213"/>
              </a:xfrm>
              <a:prstGeom prst="line">
                <a:avLst/>
              </a:prstGeom>
              <a:noFill/>
              <a:ln w="19050">
                <a:solidFill>
                  <a:srgbClr val="EC752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33" name="Oval 264"/>
              <p:cNvSpPr>
                <a:spLocks/>
              </p:cNvSpPr>
              <p:nvPr/>
            </p:nvSpPr>
            <p:spPr bwMode="auto">
              <a:xfrm>
                <a:off x="1449947" y="2673747"/>
                <a:ext cx="89305" cy="84834"/>
              </a:xfrm>
              <a:prstGeom prst="ellipse">
                <a:avLst/>
              </a:prstGeom>
              <a:solidFill>
                <a:srgbClr val="C00000"/>
              </a:solidFill>
              <a:ln w="9525">
                <a:solidFill>
                  <a:srgbClr val="EC752C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37" name="Line 90"/>
              <p:cNvSpPr>
                <a:spLocks noChangeShapeType="1"/>
              </p:cNvSpPr>
              <p:nvPr/>
            </p:nvSpPr>
            <p:spPr bwMode="auto">
              <a:xfrm flipH="1">
                <a:off x="1539252" y="2843973"/>
                <a:ext cx="132282" cy="665835"/>
              </a:xfrm>
              <a:prstGeom prst="line">
                <a:avLst/>
              </a:prstGeom>
              <a:noFill/>
              <a:ln w="19050">
                <a:solidFill>
                  <a:srgbClr val="EC752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34" name="Oval 264"/>
              <p:cNvSpPr>
                <a:spLocks/>
              </p:cNvSpPr>
              <p:nvPr/>
            </p:nvSpPr>
            <p:spPr bwMode="auto">
              <a:xfrm>
                <a:off x="1626882" y="2769873"/>
                <a:ext cx="89305" cy="84834"/>
              </a:xfrm>
              <a:prstGeom prst="ellipse">
                <a:avLst/>
              </a:prstGeom>
              <a:solidFill>
                <a:srgbClr val="C00000"/>
              </a:solidFill>
              <a:ln w="9525">
                <a:solidFill>
                  <a:srgbClr val="EC752C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36" name="Oval 263"/>
              <p:cNvSpPr>
                <a:spLocks/>
              </p:cNvSpPr>
              <p:nvPr/>
            </p:nvSpPr>
            <p:spPr bwMode="auto">
              <a:xfrm>
                <a:off x="1494599" y="3479670"/>
                <a:ext cx="89305" cy="83718"/>
              </a:xfrm>
              <a:prstGeom prst="ellipse">
                <a:avLst/>
              </a:prstGeom>
              <a:solidFill>
                <a:srgbClr val="C00000"/>
              </a:solidFill>
              <a:ln w="9525">
                <a:solidFill>
                  <a:srgbClr val="EC752C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340" name="Oval 277"/>
            <p:cNvSpPr>
              <a:spLocks/>
            </p:cNvSpPr>
            <p:nvPr/>
          </p:nvSpPr>
          <p:spPr bwMode="auto">
            <a:xfrm>
              <a:off x="2640544" y="2271344"/>
              <a:ext cx="88189" cy="83718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EC752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1" name="Oval 277"/>
            <p:cNvSpPr>
              <a:spLocks/>
            </p:cNvSpPr>
            <p:nvPr/>
          </p:nvSpPr>
          <p:spPr bwMode="auto">
            <a:xfrm>
              <a:off x="2640543" y="2742890"/>
              <a:ext cx="88189" cy="83718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EC752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2" name="Oval 277"/>
            <p:cNvSpPr>
              <a:spLocks/>
            </p:cNvSpPr>
            <p:nvPr/>
          </p:nvSpPr>
          <p:spPr bwMode="auto">
            <a:xfrm>
              <a:off x="2517416" y="3040975"/>
              <a:ext cx="88189" cy="83718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EC752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3" name="Oval 276"/>
            <p:cNvSpPr>
              <a:spLocks/>
            </p:cNvSpPr>
            <p:nvPr/>
          </p:nvSpPr>
          <p:spPr bwMode="auto">
            <a:xfrm>
              <a:off x="2468028" y="2673747"/>
              <a:ext cx="88189" cy="84834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rgbClr val="EC752C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101" name="Rectangle 4100"/>
          <p:cNvSpPr/>
          <p:nvPr/>
        </p:nvSpPr>
        <p:spPr>
          <a:xfrm>
            <a:off x="2055519" y="2111657"/>
            <a:ext cx="213795" cy="667510"/>
          </a:xfrm>
          <a:prstGeom prst="rect">
            <a:avLst/>
          </a:prstGeom>
          <a:noFill/>
          <a:ln w="1905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97915"/>
            <a:ext cx="1859280" cy="155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09" name="Group 4108"/>
          <p:cNvGrpSpPr/>
          <p:nvPr/>
        </p:nvGrpSpPr>
        <p:grpSpPr>
          <a:xfrm>
            <a:off x="6705602" y="2628574"/>
            <a:ext cx="2106915" cy="1955281"/>
            <a:chOff x="6461761" y="1996939"/>
            <a:chExt cx="2106915" cy="1955281"/>
          </a:xfrm>
        </p:grpSpPr>
        <p:pic>
          <p:nvPicPr>
            <p:cNvPr id="4107" name="Picture 410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762" y="1996939"/>
              <a:ext cx="2106914" cy="1955281"/>
            </a:xfrm>
            <a:prstGeom prst="rect">
              <a:avLst/>
            </a:prstGeom>
          </p:spPr>
        </p:pic>
        <p:sp>
          <p:nvSpPr>
            <p:cNvPr id="4108" name="Oval 4107"/>
            <p:cNvSpPr/>
            <p:nvPr/>
          </p:nvSpPr>
          <p:spPr>
            <a:xfrm>
              <a:off x="6461761" y="1999365"/>
              <a:ext cx="2106915" cy="1952855"/>
            </a:xfrm>
            <a:prstGeom prst="ellipse">
              <a:avLst/>
            </a:prstGeom>
            <a:noFill/>
            <a:ln>
              <a:solidFill>
                <a:srgbClr val="EC75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8" name="Straight Arrow Connector 387"/>
          <p:cNvCxnSpPr>
            <a:stCxn id="345" idx="6"/>
          </p:cNvCxnSpPr>
          <p:nvPr/>
        </p:nvCxnSpPr>
        <p:spPr>
          <a:xfrm>
            <a:off x="3795128" y="1723773"/>
            <a:ext cx="929272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Group 372"/>
          <p:cNvGrpSpPr/>
          <p:nvPr/>
        </p:nvGrpSpPr>
        <p:grpSpPr>
          <a:xfrm>
            <a:off x="2947639" y="1321512"/>
            <a:ext cx="847491" cy="2176361"/>
            <a:chOff x="3372129" y="1462189"/>
            <a:chExt cx="847491" cy="2176361"/>
          </a:xfrm>
        </p:grpSpPr>
        <p:grpSp>
          <p:nvGrpSpPr>
            <p:cNvPr id="4120" name="Group 4119"/>
            <p:cNvGrpSpPr/>
            <p:nvPr/>
          </p:nvGrpSpPr>
          <p:grpSpPr>
            <a:xfrm>
              <a:off x="3372129" y="1462189"/>
              <a:ext cx="847491" cy="2176361"/>
              <a:chOff x="3566595" y="1163779"/>
              <a:chExt cx="1093256" cy="2807488"/>
            </a:xfrm>
          </p:grpSpPr>
          <p:sp>
            <p:nvSpPr>
              <p:cNvPr id="349" name="Line 281"/>
              <p:cNvSpPr>
                <a:spLocks noChangeShapeType="1"/>
              </p:cNvSpPr>
              <p:nvPr/>
            </p:nvSpPr>
            <p:spPr bwMode="auto">
              <a:xfrm rot="10800000" flipH="1">
                <a:off x="3857566" y="2108028"/>
                <a:ext cx="1118" cy="891000"/>
              </a:xfrm>
              <a:prstGeom prst="line">
                <a:avLst/>
              </a:prstGeom>
              <a:noFill/>
              <a:ln w="19050">
                <a:solidFill>
                  <a:srgbClr val="EC752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50" name="Line 282"/>
              <p:cNvSpPr>
                <a:spLocks noChangeShapeType="1"/>
              </p:cNvSpPr>
              <p:nvPr/>
            </p:nvSpPr>
            <p:spPr bwMode="auto">
              <a:xfrm rot="10800000" flipH="1">
                <a:off x="3963761" y="2108028"/>
                <a:ext cx="2236" cy="891000"/>
              </a:xfrm>
              <a:prstGeom prst="line">
                <a:avLst/>
              </a:prstGeom>
              <a:noFill/>
              <a:ln w="1905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51" name="Line 283"/>
              <p:cNvSpPr>
                <a:spLocks noChangeShapeType="1"/>
              </p:cNvSpPr>
              <p:nvPr/>
            </p:nvSpPr>
            <p:spPr bwMode="auto">
              <a:xfrm rot="10800000" flipH="1">
                <a:off x="4072192" y="2108028"/>
                <a:ext cx="1118" cy="848571"/>
              </a:xfrm>
              <a:prstGeom prst="line">
                <a:avLst/>
              </a:prstGeom>
              <a:noFill/>
              <a:ln w="1905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52" name="Line 284"/>
              <p:cNvSpPr>
                <a:spLocks noChangeShapeType="1"/>
              </p:cNvSpPr>
              <p:nvPr/>
            </p:nvSpPr>
            <p:spPr bwMode="auto">
              <a:xfrm rot="10800000" flipH="1">
                <a:off x="4125849" y="2108028"/>
                <a:ext cx="2236" cy="848571"/>
              </a:xfrm>
              <a:prstGeom prst="line">
                <a:avLst/>
              </a:prstGeom>
              <a:noFill/>
              <a:ln w="1905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53" name="Line 285"/>
              <p:cNvSpPr>
                <a:spLocks noChangeShapeType="1"/>
              </p:cNvSpPr>
              <p:nvPr/>
            </p:nvSpPr>
            <p:spPr bwMode="auto">
              <a:xfrm rot="10800000" flipH="1">
                <a:off x="4018536" y="2108028"/>
                <a:ext cx="1118" cy="848571"/>
              </a:xfrm>
              <a:prstGeom prst="line">
                <a:avLst/>
              </a:prstGeom>
              <a:noFill/>
              <a:ln w="1905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54" name="Line 286"/>
              <p:cNvSpPr>
                <a:spLocks noChangeShapeType="1"/>
              </p:cNvSpPr>
              <p:nvPr/>
            </p:nvSpPr>
            <p:spPr bwMode="auto">
              <a:xfrm rot="10800000" flipH="1">
                <a:off x="3911223" y="2108028"/>
                <a:ext cx="2236" cy="932312"/>
              </a:xfrm>
              <a:prstGeom prst="line">
                <a:avLst/>
              </a:prstGeom>
              <a:noFill/>
              <a:ln w="1905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55" name="Line 287"/>
              <p:cNvSpPr>
                <a:spLocks noChangeShapeType="1"/>
              </p:cNvSpPr>
              <p:nvPr/>
            </p:nvSpPr>
            <p:spPr bwMode="auto">
              <a:xfrm rot="10800000">
                <a:off x="4181741" y="2108027"/>
                <a:ext cx="2074" cy="955525"/>
              </a:xfrm>
              <a:prstGeom prst="line">
                <a:avLst/>
              </a:prstGeom>
              <a:noFill/>
              <a:ln w="19050">
                <a:solidFill>
                  <a:srgbClr val="EC752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56" name="Line 288"/>
              <p:cNvSpPr>
                <a:spLocks noChangeShapeType="1"/>
              </p:cNvSpPr>
              <p:nvPr/>
            </p:nvSpPr>
            <p:spPr bwMode="auto">
              <a:xfrm rot="10800000" flipH="1">
                <a:off x="4234280" y="2108028"/>
                <a:ext cx="0" cy="965498"/>
              </a:xfrm>
              <a:prstGeom prst="line">
                <a:avLst/>
              </a:prstGeom>
              <a:noFill/>
              <a:ln w="1905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57" name="Line 289"/>
              <p:cNvSpPr>
                <a:spLocks noChangeShapeType="1"/>
              </p:cNvSpPr>
              <p:nvPr/>
            </p:nvSpPr>
            <p:spPr bwMode="auto">
              <a:xfrm rot="10800000" flipH="1">
                <a:off x="4286818" y="2108028"/>
                <a:ext cx="2236" cy="848571"/>
              </a:xfrm>
              <a:prstGeom prst="line">
                <a:avLst/>
              </a:prstGeom>
              <a:noFill/>
              <a:ln w="1905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58" name="Line 290"/>
              <p:cNvSpPr>
                <a:spLocks noChangeShapeType="1"/>
              </p:cNvSpPr>
              <p:nvPr/>
            </p:nvSpPr>
            <p:spPr bwMode="auto">
              <a:xfrm rot="10800000" flipH="1">
                <a:off x="4341593" y="2108028"/>
                <a:ext cx="1118" cy="848571"/>
              </a:xfrm>
              <a:prstGeom prst="line">
                <a:avLst/>
              </a:prstGeom>
              <a:noFill/>
              <a:ln w="1905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59" name="Line 291"/>
              <p:cNvSpPr>
                <a:spLocks noChangeShapeType="1"/>
              </p:cNvSpPr>
              <p:nvPr/>
            </p:nvSpPr>
            <p:spPr bwMode="auto">
              <a:xfrm rot="10800000" flipH="1">
                <a:off x="4395249" y="2108028"/>
                <a:ext cx="2236" cy="891000"/>
              </a:xfrm>
              <a:prstGeom prst="line">
                <a:avLst/>
              </a:prstGeom>
              <a:noFill/>
              <a:ln w="19050">
                <a:solidFill>
                  <a:srgbClr val="EC752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60" name="Line 292"/>
              <p:cNvSpPr>
                <a:spLocks noChangeShapeType="1"/>
              </p:cNvSpPr>
              <p:nvPr/>
            </p:nvSpPr>
            <p:spPr bwMode="auto">
              <a:xfrm rot="10800000" flipH="1">
                <a:off x="4450024" y="2024287"/>
                <a:ext cx="0" cy="1114815"/>
              </a:xfrm>
              <a:prstGeom prst="line">
                <a:avLst/>
              </a:prstGeom>
              <a:noFill/>
              <a:ln w="1905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61" name="Line 293"/>
              <p:cNvSpPr>
                <a:spLocks noChangeShapeType="1"/>
              </p:cNvSpPr>
              <p:nvPr/>
            </p:nvSpPr>
            <p:spPr bwMode="auto">
              <a:xfrm rot="10800000" flipH="1">
                <a:off x="3802792" y="2066716"/>
                <a:ext cx="2236" cy="973624"/>
              </a:xfrm>
              <a:prstGeom prst="line">
                <a:avLst/>
              </a:prstGeom>
              <a:noFill/>
              <a:ln w="1905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62" name="Line 294"/>
              <p:cNvSpPr>
                <a:spLocks noChangeShapeType="1"/>
              </p:cNvSpPr>
              <p:nvPr/>
            </p:nvSpPr>
            <p:spPr bwMode="auto">
              <a:xfrm rot="10800000" flipH="1">
                <a:off x="3749135" y="2024288"/>
                <a:ext cx="1118" cy="1059598"/>
              </a:xfrm>
              <a:prstGeom prst="line">
                <a:avLst/>
              </a:prstGeom>
              <a:noFill/>
              <a:ln w="19050">
                <a:solidFill>
                  <a:srgbClr val="EC752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66" name="Line 298"/>
              <p:cNvSpPr>
                <a:spLocks noChangeShapeType="1"/>
              </p:cNvSpPr>
              <p:nvPr/>
            </p:nvSpPr>
            <p:spPr bwMode="auto">
              <a:xfrm rot="10800000" flipH="1">
                <a:off x="4503681" y="2066715"/>
                <a:ext cx="0" cy="1120665"/>
              </a:xfrm>
              <a:prstGeom prst="line">
                <a:avLst/>
              </a:prstGeom>
              <a:noFill/>
              <a:ln w="19050">
                <a:solidFill>
                  <a:srgbClr val="DDDDD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sz="1100"/>
              </a:p>
            </p:txBody>
          </p:sp>
          <p:sp>
            <p:nvSpPr>
              <p:cNvPr id="345" name="Oval 277"/>
              <p:cNvSpPr>
                <a:spLocks/>
              </p:cNvSpPr>
              <p:nvPr/>
            </p:nvSpPr>
            <p:spPr bwMode="auto">
              <a:xfrm>
                <a:off x="3566595" y="1163779"/>
                <a:ext cx="1093256" cy="1037830"/>
              </a:xfrm>
              <a:prstGeom prst="ellipse">
                <a:avLst/>
              </a:prstGeom>
              <a:solidFill>
                <a:srgbClr val="C00000"/>
              </a:solidFill>
              <a:ln w="28575">
                <a:solidFill>
                  <a:srgbClr val="EC752C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0"/>
              <a:lstStyle/>
              <a:p>
                <a:pPr algn="ctr"/>
                <a:endParaRPr lang="en-US" sz="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6" name="Oval 277"/>
              <p:cNvSpPr>
                <a:spLocks/>
              </p:cNvSpPr>
              <p:nvPr/>
            </p:nvSpPr>
            <p:spPr bwMode="auto">
              <a:xfrm>
                <a:off x="3566595" y="2933437"/>
                <a:ext cx="1093256" cy="1037830"/>
              </a:xfrm>
              <a:prstGeom prst="ellipse">
                <a:avLst/>
              </a:prstGeom>
              <a:solidFill>
                <a:srgbClr val="C00000"/>
              </a:solidFill>
              <a:ln w="28575">
                <a:solidFill>
                  <a:srgbClr val="EC752C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0"/>
              <a:lstStyle/>
              <a:p>
                <a:pPr algn="ctr"/>
                <a:endParaRPr lang="en-US" sz="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06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5007" y="1637887"/>
              <a:ext cx="501733" cy="418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7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5007" y="3030958"/>
              <a:ext cx="501733" cy="4185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411" name="Straight Arrow Connector 410"/>
          <p:cNvCxnSpPr/>
          <p:nvPr/>
        </p:nvCxnSpPr>
        <p:spPr>
          <a:xfrm>
            <a:off x="7753464" y="1719858"/>
            <a:ext cx="0" cy="900904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Arrow Connector 421"/>
          <p:cNvCxnSpPr/>
          <p:nvPr/>
        </p:nvCxnSpPr>
        <p:spPr>
          <a:xfrm>
            <a:off x="6583680" y="1716508"/>
            <a:ext cx="1169784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/>
          <p:nvPr/>
        </p:nvCxnSpPr>
        <p:spPr>
          <a:xfrm flipV="1">
            <a:off x="2438400" y="1723775"/>
            <a:ext cx="318600" cy="1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/>
          <p:cNvCxnSpPr/>
          <p:nvPr/>
        </p:nvCxnSpPr>
        <p:spPr>
          <a:xfrm>
            <a:off x="2256322" y="2440195"/>
            <a:ext cx="182078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/>
          <p:cNvCxnSpPr/>
          <p:nvPr/>
        </p:nvCxnSpPr>
        <p:spPr>
          <a:xfrm flipV="1">
            <a:off x="2438400" y="1731021"/>
            <a:ext cx="0" cy="709174"/>
          </a:xfrm>
          <a:prstGeom prst="straightConnector1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4" name="Oval 473"/>
          <p:cNvSpPr/>
          <p:nvPr/>
        </p:nvSpPr>
        <p:spPr>
          <a:xfrm>
            <a:off x="5410200" y="1500508"/>
            <a:ext cx="685800" cy="679509"/>
          </a:xfrm>
          <a:prstGeom prst="ellipse">
            <a:avLst/>
          </a:prstGeom>
          <a:noFill/>
          <a:ln>
            <a:solidFill>
              <a:srgbClr val="EC75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7" name="Straight Arrow Connector 476"/>
          <p:cNvCxnSpPr/>
          <p:nvPr/>
        </p:nvCxnSpPr>
        <p:spPr>
          <a:xfrm flipV="1">
            <a:off x="6096000" y="1716509"/>
            <a:ext cx="487680" cy="3351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ctangle 265"/>
          <p:cNvSpPr/>
          <p:nvPr/>
        </p:nvSpPr>
        <p:spPr>
          <a:xfrm>
            <a:off x="2647482" y="964832"/>
            <a:ext cx="144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63982"/>
                </a:solidFill>
                <a:latin typeface="Gotham Medium" pitchFamily="50" charset="0"/>
              </a:rPr>
              <a:t>JIM MEMORY</a:t>
            </a:r>
            <a:endParaRPr lang="en-US" sz="1200" dirty="0">
              <a:solidFill>
                <a:srgbClr val="063982"/>
              </a:solidFill>
              <a:latin typeface="Gotham Medium" pitchFamily="50" charset="0"/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2647481" y="3669836"/>
            <a:ext cx="144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63982"/>
                </a:solidFill>
                <a:latin typeface="Gotham Medium" pitchFamily="50" charset="0"/>
              </a:rPr>
              <a:t>VEGETARIAN MEMORY</a:t>
            </a:r>
            <a:endParaRPr lang="en-US" sz="1200" dirty="0">
              <a:solidFill>
                <a:srgbClr val="063982"/>
              </a:solidFill>
              <a:latin typeface="Gotham Medium" pitchFamily="50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2" y="4324350"/>
            <a:ext cx="574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massive </a:t>
            </a:r>
            <a:r>
              <a:rPr lang="en-US" dirty="0" err="1" smtClean="0">
                <a:solidFill>
                  <a:srgbClr val="FF6600"/>
                </a:solidFill>
                <a:latin typeface="Gotham Medium" pitchFamily="50" charset="0"/>
              </a:rPr>
              <a:t>hypergraph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of connections and correlations</a:t>
            </a:r>
            <a:endParaRPr lang="en-US" dirty="0"/>
          </a:p>
        </p:txBody>
      </p:sp>
      <p:sp>
        <p:nvSpPr>
          <p:cNvPr id="271" name="Slide Number Placeholder 2"/>
          <p:cNvSpPr txBox="1">
            <a:spLocks/>
          </p:cNvSpPr>
          <p:nvPr/>
        </p:nvSpPr>
        <p:spPr>
          <a:xfrm>
            <a:off x="8744830" y="4854506"/>
            <a:ext cx="597581" cy="4421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C36BA97-06BF-4D81-89AE-ACA53793EEFA}" type="slidenum">
              <a:rPr lang="en-US" sz="1000" smtClean="0">
                <a:solidFill>
                  <a:schemeClr val="bg1"/>
                </a:solidFill>
              </a:rPr>
              <a:t>14</a:t>
            </a:fld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98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7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itle 3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Multiple Entity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M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atrices from Just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ne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nippet</a:t>
            </a:r>
          </a:p>
        </p:txBody>
      </p:sp>
      <p:sp>
        <p:nvSpPr>
          <p:cNvPr id="2054" name="TextBox 33"/>
          <p:cNvSpPr txBox="1">
            <a:spLocks noChangeArrowheads="1"/>
          </p:cNvSpPr>
          <p:nvPr/>
        </p:nvSpPr>
        <p:spPr bwMode="auto">
          <a:xfrm>
            <a:off x="294714" y="912655"/>
            <a:ext cx="3656633" cy="32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301" tIns="32150" rIns="64301" bIns="32150">
            <a:spAutoFit/>
          </a:bodyPr>
          <a:lstStyle>
            <a:lvl1pPr eaLnBrk="0" hangingPunct="0">
              <a:defRPr sz="1100">
                <a:solidFill>
                  <a:schemeClr val="bg1"/>
                </a:solidFill>
                <a:latin typeface="Gill Sans"/>
                <a:ea typeface="ヒラギノ角ゴ ProN W3"/>
                <a:cs typeface="ヒラギノ角ゴ ProN W3"/>
              </a:defRPr>
            </a:lvl1pPr>
            <a:lvl2pPr marL="742950" indent="-285750" eaLnBrk="0" hangingPunct="0">
              <a:defRPr sz="1100">
                <a:solidFill>
                  <a:schemeClr val="bg1"/>
                </a:solidFill>
                <a:latin typeface="Gill Sans"/>
                <a:ea typeface="ヒラギノ角ゴ ProN W3"/>
                <a:cs typeface="ヒラギノ角ゴ ProN W3"/>
              </a:defRPr>
            </a:lvl2pPr>
            <a:lvl3pPr marL="1143000" indent="-228600" eaLnBrk="0" hangingPunct="0">
              <a:defRPr sz="1100">
                <a:solidFill>
                  <a:schemeClr val="bg1"/>
                </a:solidFill>
                <a:latin typeface="Gill Sans"/>
                <a:ea typeface="ヒラギノ角ゴ ProN W3"/>
                <a:cs typeface="ヒラギノ角ゴ ProN W3"/>
              </a:defRPr>
            </a:lvl3pPr>
            <a:lvl4pPr marL="1600200" indent="-228600" eaLnBrk="0" hangingPunct="0">
              <a:defRPr sz="1100">
                <a:solidFill>
                  <a:schemeClr val="bg1"/>
                </a:solidFill>
                <a:latin typeface="Gill Sans"/>
                <a:ea typeface="ヒラギノ角ゴ ProN W3"/>
                <a:cs typeface="ヒラギノ角ゴ ProN W3"/>
              </a:defRPr>
            </a:lvl4pPr>
            <a:lvl5pPr marL="2057400" indent="-228600" eaLnBrk="0" hangingPunct="0">
              <a:defRPr sz="1100">
                <a:solidFill>
                  <a:schemeClr val="bg1"/>
                </a:solidFill>
                <a:latin typeface="Gill Sans"/>
                <a:ea typeface="ヒラギノ角ゴ ProN W3"/>
                <a:cs typeface="ヒラギノ角ゴ ProN W3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Gill Sans"/>
                <a:ea typeface="ヒラギノ角ゴ ProN W3"/>
                <a:cs typeface="ヒラギノ角ゴ ProN W3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Gill Sans"/>
                <a:ea typeface="ヒラギノ角ゴ ProN W3"/>
                <a:cs typeface="ヒラギノ角ゴ ProN W3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Gill Sans"/>
                <a:ea typeface="ヒラギノ角ゴ ProN W3"/>
                <a:cs typeface="ヒラギノ角ゴ ProN W3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chemeClr val="bg1"/>
                </a:solidFill>
                <a:latin typeface="Gill Sans"/>
                <a:ea typeface="ヒラギノ角ゴ ProN W3"/>
                <a:cs typeface="ヒラギノ角ゴ ProN W3"/>
              </a:defRPr>
            </a:lvl9pPr>
          </a:lstStyle>
          <a:p>
            <a:pPr eaLnBrk="1" hangingPunct="1"/>
            <a:r>
              <a:rPr lang="en-US" sz="1700" u="sng" dirty="0">
                <a:solidFill>
                  <a:srgbClr val="0070C0"/>
                </a:solidFill>
                <a:latin typeface="+mn-lt"/>
              </a:rPr>
              <a:t>Snippet of </a:t>
            </a:r>
            <a:r>
              <a:rPr lang="en-US" sz="1700" u="sng" dirty="0" smtClean="0">
                <a:solidFill>
                  <a:srgbClr val="0070C0"/>
                </a:solidFill>
                <a:latin typeface="+mn-lt"/>
              </a:rPr>
              <a:t>intelligence in </a:t>
            </a:r>
            <a:r>
              <a:rPr lang="en-US" sz="1700" u="sng" dirty="0" err="1" smtClean="0">
                <a:solidFill>
                  <a:srgbClr val="0070C0"/>
                </a:solidFill>
                <a:latin typeface="+mn-lt"/>
              </a:rPr>
              <a:t>RefID</a:t>
            </a:r>
            <a:r>
              <a:rPr lang="en-US" sz="1700" u="sng" dirty="0" smtClean="0">
                <a:solidFill>
                  <a:srgbClr val="0070C0"/>
                </a:solidFill>
                <a:latin typeface="+mn-lt"/>
              </a:rPr>
              <a:t> 1234</a:t>
            </a:r>
            <a:endParaRPr lang="en-US" sz="1700" u="sng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400" y="1228612"/>
            <a:ext cx="7620000" cy="434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lIns="64301" tIns="32150" rIns="64301" bIns="32150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200" dirty="0">
                <a:solidFill>
                  <a:srgbClr val="FF0000"/>
                </a:solidFill>
                <a:ea typeface="ヒラギノ角ゴ ProN W3" pitchFamily="-65" charset="-128"/>
              </a:rPr>
              <a:t>John Smith</a:t>
            </a:r>
            <a:r>
              <a:rPr lang="en-US" sz="1200" dirty="0">
                <a:ea typeface="ヒラギノ角ゴ ProN W3" pitchFamily="-65" charset="-128"/>
              </a:rPr>
              <a:t> </a:t>
            </a:r>
            <a:r>
              <a:rPr lang="en-US" sz="1200" dirty="0">
                <a:solidFill>
                  <a:srgbClr val="00B050"/>
                </a:solidFill>
                <a:ea typeface="ヒラギノ角ゴ ProN W3" pitchFamily="-65" charset="-128"/>
              </a:rPr>
              <a:t>flew</a:t>
            </a:r>
            <a:r>
              <a:rPr lang="en-US" sz="1200" dirty="0">
                <a:ea typeface="ヒラギノ角ゴ ProN W3" pitchFamily="-65" charset="-128"/>
              </a:rPr>
              <a:t> to </a:t>
            </a:r>
            <a:r>
              <a:rPr lang="en-US" sz="1200" dirty="0">
                <a:solidFill>
                  <a:srgbClr val="FF0000"/>
                </a:solidFill>
                <a:ea typeface="ヒラギノ角ゴ ProN W3" pitchFamily="-65" charset="-128"/>
              </a:rPr>
              <a:t>London</a:t>
            </a:r>
            <a:r>
              <a:rPr lang="en-US" sz="1200" dirty="0">
                <a:ea typeface="ヒラギノ角ゴ ProN W3" pitchFamily="-65" charset="-128"/>
              </a:rPr>
              <a:t> on </a:t>
            </a:r>
            <a:r>
              <a:rPr lang="en-US" sz="1200" dirty="0">
                <a:solidFill>
                  <a:srgbClr val="00B050"/>
                </a:solidFill>
                <a:ea typeface="ヒラギノ角ゴ ProN W3" pitchFamily="-65" charset="-128"/>
              </a:rPr>
              <a:t>14 Jan 2009 aboard</a:t>
            </a:r>
            <a:r>
              <a:rPr lang="en-US" sz="1200" dirty="0">
                <a:ea typeface="ヒラギノ角ゴ ProN W3" pitchFamily="-65" charset="-128"/>
              </a:rPr>
              <a:t> </a:t>
            </a:r>
            <a:r>
              <a:rPr lang="en-US" sz="1200" dirty="0">
                <a:solidFill>
                  <a:srgbClr val="FF0000"/>
                </a:solidFill>
                <a:ea typeface="ヒラギノ角ゴ ProN W3" pitchFamily="-65" charset="-128"/>
              </a:rPr>
              <a:t>United Airlines</a:t>
            </a:r>
            <a:r>
              <a:rPr lang="en-US" sz="1200" dirty="0">
                <a:ea typeface="ヒラギノ角ゴ ProN W3" pitchFamily="-65" charset="-128"/>
              </a:rPr>
              <a:t> to </a:t>
            </a:r>
            <a:r>
              <a:rPr lang="en-US" sz="1200" dirty="0">
                <a:solidFill>
                  <a:srgbClr val="00B050"/>
                </a:solidFill>
                <a:ea typeface="ヒラギノ角ゴ ProN W3" pitchFamily="-65" charset="-128"/>
              </a:rPr>
              <a:t>meet</a:t>
            </a:r>
            <a:r>
              <a:rPr lang="en-US" sz="1200" dirty="0">
                <a:ea typeface="ヒラギノ角ゴ ProN W3" pitchFamily="-65" charset="-128"/>
              </a:rPr>
              <a:t> with </a:t>
            </a:r>
            <a:r>
              <a:rPr lang="en-US" sz="1200" dirty="0" smtClean="0">
                <a:ea typeface="ヒラギノ角ゴ ProN W3" pitchFamily="-65" charset="-128"/>
              </a:rPr>
              <a:t>the </a:t>
            </a:r>
            <a:r>
              <a:rPr lang="en-US" sz="1200" dirty="0" smtClean="0">
                <a:solidFill>
                  <a:srgbClr val="FF0000"/>
                </a:solidFill>
                <a:ea typeface="ヒラギノ角ゴ ProN W3" pitchFamily="-65" charset="-128"/>
              </a:rPr>
              <a:t>Prime </a:t>
            </a:r>
            <a:r>
              <a:rPr lang="en-US" sz="1200" dirty="0">
                <a:solidFill>
                  <a:srgbClr val="FF0000"/>
                </a:solidFill>
                <a:ea typeface="ヒラギノ角ゴ ProN W3" pitchFamily="-65" charset="-128"/>
              </a:rPr>
              <a:t>Minister</a:t>
            </a:r>
            <a:r>
              <a:rPr lang="en-US" sz="1200" dirty="0">
                <a:ea typeface="ヒラギノ角ゴ ProN W3" pitchFamily="-65" charset="-128"/>
              </a:rPr>
              <a:t> </a:t>
            </a:r>
            <a:endParaRPr lang="en-US" sz="1200" dirty="0" smtClean="0">
              <a:ea typeface="ヒラギノ角ゴ ProN W3" pitchFamily="-65" charset="-128"/>
            </a:endParaRPr>
          </a:p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200" dirty="0" smtClean="0">
                <a:ea typeface="ヒラギノ角ゴ ProN W3" pitchFamily="-65" charset="-128"/>
              </a:rPr>
              <a:t>for </a:t>
            </a:r>
            <a:r>
              <a:rPr lang="en-US" sz="1200" dirty="0">
                <a:solidFill>
                  <a:srgbClr val="00B050"/>
                </a:solidFill>
                <a:ea typeface="ヒラギノ角ゴ ProN W3" pitchFamily="-65" charset="-128"/>
              </a:rPr>
              <a:t>2 hours </a:t>
            </a:r>
            <a:r>
              <a:rPr lang="en-US" sz="1200" dirty="0">
                <a:ea typeface="ヒラギノ角ゴ ProN W3" pitchFamily="-65" charset="-128"/>
              </a:rPr>
              <a:t>on a </a:t>
            </a:r>
            <a:r>
              <a:rPr lang="en-US" sz="1200" dirty="0">
                <a:solidFill>
                  <a:srgbClr val="00B050"/>
                </a:solidFill>
                <a:ea typeface="ヒラギノ角ゴ ProN W3" pitchFamily="-65" charset="-128"/>
              </a:rPr>
              <a:t>rainy day</a:t>
            </a:r>
            <a:r>
              <a:rPr lang="en-US" sz="1200" dirty="0">
                <a:ea typeface="ヒラギノ角ゴ ProN W3" pitchFamily="-65" charset="-128"/>
              </a:rPr>
              <a:t>.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15941" y="2149080"/>
          <a:ext cx="3946525" cy="2331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" name="Worksheet" r:id="rId4" imgW="5283200" imgH="3568700" progId="Excel.Sheet.12">
                  <p:embed/>
                </p:oleObj>
              </mc:Choice>
              <mc:Fallback>
                <p:oleObj name="Worksheet" r:id="rId4" imgW="5283200" imgH="35687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41" y="2149080"/>
                        <a:ext cx="3946525" cy="23312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75" name="Object 3"/>
          <p:cNvGraphicFramePr>
            <a:graphicFrameLocks noChangeAspect="1"/>
          </p:cNvGraphicFramePr>
          <p:nvPr>
            <p:extLst/>
          </p:nvPr>
        </p:nvGraphicFramePr>
        <p:xfrm>
          <a:off x="4677338" y="3143250"/>
          <a:ext cx="2561665" cy="154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" name="Worksheet" r:id="rId6" imgW="8509000" imgH="7670800" progId="Excel.Sheet.12">
                  <p:embed/>
                </p:oleObj>
              </mc:Choice>
              <mc:Fallback>
                <p:oleObj name="Worksheet" r:id="rId6" imgW="8509000" imgH="76708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7338" y="3143250"/>
                        <a:ext cx="2561665" cy="154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76" name="Object 4"/>
          <p:cNvGraphicFramePr>
            <a:graphicFrameLocks noChangeAspect="1"/>
          </p:cNvGraphicFramePr>
          <p:nvPr>
            <p:extLst/>
          </p:nvPr>
        </p:nvGraphicFramePr>
        <p:xfrm>
          <a:off x="6770464" y="1600200"/>
          <a:ext cx="1916339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" name="Worksheet" r:id="rId8" imgW="6286500" imgH="7289800" progId="Excel.Sheet.12">
                  <p:embed/>
                </p:oleObj>
              </mc:Choice>
              <mc:Fallback>
                <p:oleObj name="Worksheet" r:id="rId8" imgW="6286500" imgH="72898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0464" y="1600200"/>
                        <a:ext cx="1916339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1477" name="Object 5"/>
          <p:cNvGraphicFramePr>
            <a:graphicFrameLocks noChangeAspect="1"/>
          </p:cNvGraphicFramePr>
          <p:nvPr>
            <p:extLst/>
          </p:nvPr>
        </p:nvGraphicFramePr>
        <p:xfrm>
          <a:off x="6758140" y="3143250"/>
          <a:ext cx="1928663" cy="142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" name="Worksheet" r:id="rId10" imgW="6286500" imgH="7289800" progId="Excel.Sheet.12">
                  <p:embed/>
                </p:oleObj>
              </mc:Choice>
              <mc:Fallback>
                <p:oleObj name="Worksheet" r:id="rId10" imgW="6286500" imgH="72898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8140" y="3143250"/>
                        <a:ext cx="1928663" cy="142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64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Title 3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Incremental Update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O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bserving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nother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nippet</a:t>
            </a:r>
          </a:p>
        </p:txBody>
      </p:sp>
      <p:graphicFrame>
        <p:nvGraphicFramePr>
          <p:cNvPr id="356355" name="Object 3"/>
          <p:cNvGraphicFramePr>
            <a:graphicFrameLocks noChangeAspect="1"/>
          </p:cNvGraphicFramePr>
          <p:nvPr>
            <p:extLst/>
          </p:nvPr>
        </p:nvGraphicFramePr>
        <p:xfrm>
          <a:off x="533400" y="2000250"/>
          <a:ext cx="396240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Worksheet" r:id="rId4" imgW="6159500" imgH="4559300" progId="Excel.Sheet.12">
                  <p:embed/>
                </p:oleObj>
              </mc:Choice>
              <mc:Fallback>
                <p:oleObj name="Worksheet" r:id="rId4" imgW="6159500" imgH="45593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000250"/>
                        <a:ext cx="3962400" cy="2628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47495" y="1241554"/>
            <a:ext cx="4654760" cy="2495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64301" tIns="32150" rIns="64301" bIns="32150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sz="1200" dirty="0">
                <a:solidFill>
                  <a:srgbClr val="FF0000"/>
                </a:solidFill>
                <a:ea typeface="ヒラギノ角ゴ ProN W3" pitchFamily="-65" charset="-128"/>
              </a:rPr>
              <a:t>John Smith </a:t>
            </a:r>
            <a:r>
              <a:rPr lang="en-US" sz="1200" dirty="0">
                <a:ea typeface="ヒラギノ角ゴ ProN W3" pitchFamily="-65" charset="-128"/>
              </a:rPr>
              <a:t>also </a:t>
            </a:r>
            <a:r>
              <a:rPr lang="en-US" sz="1200" dirty="0">
                <a:solidFill>
                  <a:srgbClr val="00B050"/>
                </a:solidFill>
                <a:ea typeface="ヒラギノ角ゴ ProN W3" pitchFamily="-65" charset="-128"/>
              </a:rPr>
              <a:t>met</a:t>
            </a:r>
            <a:r>
              <a:rPr lang="en-US" sz="1200" dirty="0">
                <a:ea typeface="ヒラギノ角ゴ ProN W3" pitchFamily="-65" charset="-128"/>
              </a:rPr>
              <a:t> with </a:t>
            </a:r>
            <a:r>
              <a:rPr lang="en-US" sz="1200" dirty="0" smtClean="0">
                <a:ea typeface="ヒラギノ角ゴ ProN W3" pitchFamily="-65" charset="-128"/>
              </a:rPr>
              <a:t>the </a:t>
            </a:r>
            <a:r>
              <a:rPr lang="en-US" sz="1200" dirty="0" smtClean="0">
                <a:solidFill>
                  <a:srgbClr val="FF0000"/>
                </a:solidFill>
                <a:ea typeface="ヒラギノ角ゴ ProN W3" pitchFamily="-65" charset="-128"/>
              </a:rPr>
              <a:t>House </a:t>
            </a:r>
            <a:r>
              <a:rPr lang="en-US" sz="1200" dirty="0">
                <a:solidFill>
                  <a:srgbClr val="FF0000"/>
                </a:solidFill>
                <a:ea typeface="ヒラギノ角ゴ ProN W3" pitchFamily="-65" charset="-128"/>
              </a:rPr>
              <a:t>of Commons </a:t>
            </a:r>
            <a:r>
              <a:rPr lang="en-US" sz="1200" dirty="0">
                <a:ea typeface="ヒラギノ角ゴ ProN W3" pitchFamily="-65" charset="-128"/>
              </a:rPr>
              <a:t>while in </a:t>
            </a:r>
            <a:r>
              <a:rPr lang="en-US" sz="1200" dirty="0">
                <a:solidFill>
                  <a:srgbClr val="FF0000"/>
                </a:solidFill>
                <a:ea typeface="ヒラギノ角ゴ ProN W3" pitchFamily="-65" charset="-128"/>
              </a:rPr>
              <a:t>London</a:t>
            </a:r>
            <a:r>
              <a:rPr lang="en-US" sz="1200" dirty="0">
                <a:ea typeface="ヒラギノ角ゴ ProN W3" pitchFamily="-65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115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914400"/>
            <a:ext cx="9144000" cy="4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  <a:cs typeface="Lucida Grande"/>
              </a:rPr>
              <a:t>Incremental Update Observing Another Snippet</a:t>
            </a:r>
          </a:p>
        </p:txBody>
      </p:sp>
      <p:grpSp>
        <p:nvGrpSpPr>
          <p:cNvPr id="4" name="Group 6"/>
          <p:cNvGrpSpPr/>
          <p:nvPr/>
        </p:nvGrpSpPr>
        <p:grpSpPr>
          <a:xfrm>
            <a:off x="763693" y="742950"/>
            <a:ext cx="6750737" cy="691050"/>
            <a:chOff x="468851" y="557147"/>
            <a:chExt cx="7037906" cy="693091"/>
          </a:xfrm>
        </p:grpSpPr>
        <p:sp>
          <p:nvSpPr>
            <p:cNvPr id="10" name="TextBox 9"/>
            <p:cNvSpPr txBox="1"/>
            <p:nvPr/>
          </p:nvSpPr>
          <p:spPr>
            <a:xfrm>
              <a:off x="468852" y="557147"/>
              <a:ext cx="7037905" cy="4355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lIns="64301" tIns="32150" rIns="64301" bIns="32150"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en-US" sz="1200" dirty="0">
                  <a:solidFill>
                    <a:srgbClr val="FF0000"/>
                  </a:solidFill>
                  <a:ea typeface="ヒラギノ角ゴ ProN W3" pitchFamily="-65" charset="-128"/>
                </a:rPr>
                <a:t>John Smith</a:t>
              </a:r>
              <a:r>
                <a:rPr lang="en-US" sz="1200" dirty="0">
                  <a:ea typeface="ヒラギノ角ゴ ProN W3" pitchFamily="-65" charset="-128"/>
                </a:rPr>
                <a:t> </a:t>
              </a:r>
              <a:r>
                <a:rPr lang="en-US" sz="1200" dirty="0">
                  <a:solidFill>
                    <a:srgbClr val="00B050"/>
                  </a:solidFill>
                  <a:ea typeface="ヒラギノ角ゴ ProN W3" pitchFamily="-65" charset="-128"/>
                </a:rPr>
                <a:t>flew</a:t>
              </a:r>
              <a:r>
                <a:rPr lang="en-US" sz="1200" dirty="0">
                  <a:ea typeface="ヒラギノ角ゴ ProN W3" pitchFamily="-65" charset="-128"/>
                </a:rPr>
                <a:t> to </a:t>
              </a:r>
              <a:r>
                <a:rPr lang="en-US" sz="1200" dirty="0">
                  <a:solidFill>
                    <a:srgbClr val="FF0000"/>
                  </a:solidFill>
                  <a:ea typeface="ヒラギノ角ゴ ProN W3" pitchFamily="-65" charset="-128"/>
                </a:rPr>
                <a:t>London</a:t>
              </a:r>
              <a:r>
                <a:rPr lang="en-US" sz="1200" dirty="0">
                  <a:ea typeface="ヒラギノ角ゴ ProN W3" pitchFamily="-65" charset="-128"/>
                </a:rPr>
                <a:t> on </a:t>
              </a:r>
              <a:r>
                <a:rPr lang="en-US" sz="1200" dirty="0">
                  <a:solidFill>
                    <a:srgbClr val="00B050"/>
                  </a:solidFill>
                  <a:ea typeface="ヒラギノ角ゴ ProN W3" pitchFamily="-65" charset="-128"/>
                </a:rPr>
                <a:t>14 Jan 2009 aboard</a:t>
              </a:r>
              <a:r>
                <a:rPr lang="en-US" sz="1200" dirty="0">
                  <a:ea typeface="ヒラギノ角ゴ ProN W3" pitchFamily="-65" charset="-128"/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  <a:ea typeface="ヒラギノ角ゴ ProN W3" pitchFamily="-65" charset="-128"/>
                </a:rPr>
                <a:t>United Airlines</a:t>
              </a:r>
              <a:r>
                <a:rPr lang="en-US" sz="1200" dirty="0">
                  <a:ea typeface="ヒラギノ角ゴ ProN W3" pitchFamily="-65" charset="-128"/>
                </a:rPr>
                <a:t> to </a:t>
              </a:r>
              <a:r>
                <a:rPr lang="en-US" sz="1200" dirty="0">
                  <a:solidFill>
                    <a:srgbClr val="00B050"/>
                  </a:solidFill>
                  <a:ea typeface="ヒラギノ角ゴ ProN W3" pitchFamily="-65" charset="-128"/>
                </a:rPr>
                <a:t>meet</a:t>
              </a:r>
              <a:r>
                <a:rPr lang="en-US" sz="1200" dirty="0">
                  <a:ea typeface="ヒラギノ角ゴ ProN W3" pitchFamily="-65" charset="-128"/>
                </a:rPr>
                <a:t> with </a:t>
              </a:r>
              <a:r>
                <a:rPr lang="en-US" sz="1200" dirty="0" smtClean="0">
                  <a:ea typeface="ヒラギノ角ゴ ProN W3" pitchFamily="-65" charset="-128"/>
                </a:rPr>
                <a:t>the </a:t>
              </a:r>
              <a:r>
                <a:rPr lang="en-US" sz="1200" dirty="0" smtClean="0">
                  <a:solidFill>
                    <a:srgbClr val="FF0000"/>
                  </a:solidFill>
                  <a:ea typeface="ヒラギノ角ゴ ProN W3" pitchFamily="-65" charset="-128"/>
                </a:rPr>
                <a:t>Prime </a:t>
              </a:r>
              <a:r>
                <a:rPr lang="en-US" sz="1200" dirty="0">
                  <a:solidFill>
                    <a:srgbClr val="FF0000"/>
                  </a:solidFill>
                  <a:ea typeface="ヒラギノ角ゴ ProN W3" pitchFamily="-65" charset="-128"/>
                </a:rPr>
                <a:t>Minister</a:t>
              </a:r>
              <a:r>
                <a:rPr lang="en-US" sz="1200" dirty="0">
                  <a:ea typeface="ヒラギノ角ゴ ProN W3" pitchFamily="-65" charset="-128"/>
                </a:rPr>
                <a:t> </a:t>
              </a:r>
              <a:endParaRPr lang="en-US" sz="1200" dirty="0" smtClean="0">
                <a:ea typeface="ヒラギノ角ゴ ProN W3" pitchFamily="-65" charset="-128"/>
              </a:endParaRPr>
            </a:p>
            <a:p>
              <a:pPr algn="ctr"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en-US" sz="1200" dirty="0" smtClean="0">
                  <a:ea typeface="ヒラギノ角ゴ ProN W3" pitchFamily="-65" charset="-128"/>
                </a:rPr>
                <a:t>for </a:t>
              </a:r>
              <a:r>
                <a:rPr lang="en-US" sz="1200" dirty="0">
                  <a:solidFill>
                    <a:srgbClr val="00B050"/>
                  </a:solidFill>
                  <a:ea typeface="ヒラギノ角ゴ ProN W3" pitchFamily="-65" charset="-128"/>
                </a:rPr>
                <a:t>2 hours </a:t>
              </a:r>
              <a:r>
                <a:rPr lang="en-US" sz="1200" dirty="0" smtClean="0">
                  <a:ea typeface="ヒラギノ角ゴ ProN W3" pitchFamily="-65" charset="-128"/>
                </a:rPr>
                <a:t>on </a:t>
              </a:r>
              <a:r>
                <a:rPr lang="en-US" sz="1200" dirty="0">
                  <a:ea typeface="ヒラギノ角ゴ ProN W3" pitchFamily="-65" charset="-128"/>
                </a:rPr>
                <a:t>a </a:t>
              </a:r>
              <a:r>
                <a:rPr lang="en-US" sz="1200" dirty="0">
                  <a:solidFill>
                    <a:srgbClr val="00B050"/>
                  </a:solidFill>
                  <a:ea typeface="ヒラギノ角ゴ ProN W3" pitchFamily="-65" charset="-128"/>
                </a:rPr>
                <a:t>rainy day</a:t>
              </a:r>
              <a:r>
                <a:rPr lang="en-US" sz="1200" dirty="0">
                  <a:ea typeface="ヒラギノ角ゴ ProN W3" pitchFamily="-65" charset="-128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8851" y="999907"/>
              <a:ext cx="5524317" cy="25033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lIns="64301" tIns="32150" rIns="64301" bIns="32150">
              <a:spAutoFit/>
            </a:bodyPr>
            <a:lstStyle/>
            <a:p>
              <a:pPr eaLnBrk="0" hangingPunct="0">
                <a:buClr>
                  <a:srgbClr val="000000"/>
                </a:buClr>
                <a:buSzPct val="100000"/>
                <a:buFont typeface="Times New Roman" pitchFamily="18" charset="0"/>
                <a:buNone/>
                <a:defRPr/>
              </a:pPr>
              <a:r>
                <a:rPr lang="en-US" sz="1200" dirty="0">
                  <a:solidFill>
                    <a:srgbClr val="FF0000"/>
                  </a:solidFill>
                  <a:ea typeface="ヒラギノ角ゴ ProN W3" pitchFamily="-65" charset="-128"/>
                </a:rPr>
                <a:t>John Smith </a:t>
              </a:r>
              <a:r>
                <a:rPr lang="en-US" sz="1200" dirty="0">
                  <a:ea typeface="ヒラギノ角ゴ ProN W3" pitchFamily="-65" charset="-128"/>
                </a:rPr>
                <a:t>also </a:t>
              </a:r>
              <a:r>
                <a:rPr lang="en-US" sz="1200" dirty="0">
                  <a:solidFill>
                    <a:srgbClr val="00B050"/>
                  </a:solidFill>
                  <a:ea typeface="ヒラギノ角ゴ ProN W3" pitchFamily="-65" charset="-128"/>
                </a:rPr>
                <a:t>met</a:t>
              </a:r>
              <a:r>
                <a:rPr lang="en-US" sz="1200" dirty="0">
                  <a:ea typeface="ヒラギノ角ゴ ProN W3" pitchFamily="-65" charset="-128"/>
                </a:rPr>
                <a:t> with </a:t>
              </a:r>
              <a:r>
                <a:rPr lang="en-US" sz="1200" dirty="0" smtClean="0">
                  <a:ea typeface="ヒラギノ角ゴ ProN W3" pitchFamily="-65" charset="-128"/>
                </a:rPr>
                <a:t>the </a:t>
              </a:r>
              <a:r>
                <a:rPr lang="en-US" sz="1200" dirty="0" smtClean="0">
                  <a:solidFill>
                    <a:srgbClr val="FF0000"/>
                  </a:solidFill>
                  <a:ea typeface="ヒラギノ角ゴ ProN W3" pitchFamily="-65" charset="-128"/>
                </a:rPr>
                <a:t>House </a:t>
              </a:r>
              <a:r>
                <a:rPr lang="en-US" sz="1200" dirty="0">
                  <a:solidFill>
                    <a:srgbClr val="FF0000"/>
                  </a:solidFill>
                  <a:ea typeface="ヒラギノ角ゴ ProN W3" pitchFamily="-65" charset="-128"/>
                </a:rPr>
                <a:t>of Commons </a:t>
              </a:r>
              <a:r>
                <a:rPr lang="en-US" sz="1200" dirty="0">
                  <a:ea typeface="ヒラギノ角ゴ ProN W3" pitchFamily="-65" charset="-128"/>
                </a:rPr>
                <a:t>while in </a:t>
              </a:r>
              <a:r>
                <a:rPr lang="en-US" sz="1200" dirty="0">
                  <a:solidFill>
                    <a:srgbClr val="FF0000"/>
                  </a:solidFill>
                  <a:ea typeface="ヒラギノ角ゴ ProN W3" pitchFamily="-65" charset="-128"/>
                </a:rPr>
                <a:t>London</a:t>
              </a:r>
              <a:r>
                <a:rPr lang="en-US" sz="1200" dirty="0">
                  <a:ea typeface="ヒラギノ角ゴ ProN W3" pitchFamily="-65" charset="-128"/>
                </a:rPr>
                <a:t>.</a:t>
              </a:r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6255042" y="1276898"/>
          <a:ext cx="2221978" cy="1660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4" name="Worksheet" r:id="rId4" imgW="3517771" imgH="3505071" progId="Excel.Sheet.12">
                  <p:embed/>
                </p:oleObj>
              </mc:Choice>
              <mc:Fallback>
                <p:oleObj name="Worksheet" r:id="rId4" imgW="3517771" imgH="3505071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5042" y="1276898"/>
                        <a:ext cx="2221978" cy="16604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2085108" y="3771901"/>
          <a:ext cx="2486892" cy="1297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" name="Worksheet" r:id="rId6" imgW="6286500" imgH="7289800" progId="Excel.Sheet.12">
                  <p:embed/>
                </p:oleObj>
              </mc:Choice>
              <mc:Fallback>
                <p:oleObj name="Worksheet" r:id="rId6" imgW="6286500" imgH="72898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108" y="3771901"/>
                        <a:ext cx="2486892" cy="1297031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269041" y="3314700"/>
          <a:ext cx="2173287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" name="Worksheet" r:id="rId8" imgW="6286500" imgH="7289800" progId="Excel.Sheet.12">
                  <p:embed/>
                </p:oleObj>
              </mc:Choice>
              <mc:Fallback>
                <p:oleObj name="Worksheet" r:id="rId8" imgW="6286500" imgH="72898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9041" y="3314700"/>
                        <a:ext cx="2173287" cy="177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800600" y="4660984"/>
            <a:ext cx="1177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 change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24" idx="1"/>
          </p:cNvCxnSpPr>
          <p:nvPr/>
        </p:nvCxnSpPr>
        <p:spPr>
          <a:xfrm flipH="1" flipV="1">
            <a:off x="4608022" y="4800602"/>
            <a:ext cx="192578" cy="296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400803" y="4787943"/>
            <a:ext cx="302029" cy="126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7383" name="Object 7"/>
          <p:cNvGraphicFramePr>
            <a:graphicFrameLocks noChangeAspect="1"/>
          </p:cNvGraphicFramePr>
          <p:nvPr>
            <p:extLst/>
          </p:nvPr>
        </p:nvGraphicFramePr>
        <p:xfrm>
          <a:off x="152400" y="2000250"/>
          <a:ext cx="3962400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7" name="Worksheet" r:id="rId10" imgW="6159500" imgH="4559300" progId="Excel.Sheet.12">
                  <p:embed/>
                </p:oleObj>
              </mc:Choice>
              <mc:Fallback>
                <p:oleObj name="Worksheet" r:id="rId10" imgW="6159500" imgH="45593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000250"/>
                        <a:ext cx="3962400" cy="2628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2743200" y="1600201"/>
          <a:ext cx="3170360" cy="237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8" name="Worksheet" r:id="rId12" imgW="6032278" imgH="6019578" progId="Excel.Sheet.12">
                  <p:embed/>
                </p:oleObj>
              </mc:Choice>
              <mc:Fallback>
                <p:oleObj name="Worksheet" r:id="rId12" imgW="6032278" imgH="6019578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600201"/>
                        <a:ext cx="3170360" cy="23727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963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1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098799" y="107836"/>
            <a:ext cx="5958703" cy="4749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AGENDA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Conceptual </a:t>
            </a:r>
            <a:r>
              <a:rPr lang="en-US" sz="2000" b="1" dirty="0"/>
              <a:t>Review of Saffron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Creating </a:t>
            </a:r>
            <a:r>
              <a:rPr lang="en-US" sz="2000" b="1" dirty="0" smtClean="0"/>
              <a:t>Connections</a:t>
            </a: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Unstructured Data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 smtClean="0"/>
              <a:t>Tool Box</a:t>
            </a:r>
            <a:endParaRPr lang="en-US" sz="2000" b="1" dirty="0"/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Saffron Admin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REST API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Saffron Advantage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Thought Processes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b="1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96202" y="2419350"/>
            <a:ext cx="2667000" cy="1295400"/>
          </a:xfrm>
        </p:spPr>
        <p:txBody>
          <a:bodyPr/>
          <a:lstStyle/>
          <a:p>
            <a:r>
              <a:rPr lang="en-US" dirty="0" smtClean="0"/>
              <a:t>By</a:t>
            </a:r>
          </a:p>
          <a:p>
            <a:r>
              <a:rPr lang="en-US" dirty="0" smtClean="0"/>
              <a:t>Cameron Byrd</a:t>
            </a:r>
          </a:p>
          <a:p>
            <a:r>
              <a:rPr lang="en-US" dirty="0" err="1" smtClean="0"/>
              <a:t>Atul</a:t>
            </a:r>
            <a:r>
              <a:rPr lang="en-US" dirty="0" smtClean="0"/>
              <a:t> </a:t>
            </a:r>
            <a:r>
              <a:rPr lang="en-US" dirty="0" err="1" smtClean="0"/>
              <a:t>Borkar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0" y="875582"/>
            <a:ext cx="1363343" cy="1527028"/>
          </a:xfrm>
          <a:prstGeom prst="rect">
            <a:avLst/>
          </a:prstGeo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382372" y="339506"/>
            <a:ext cx="2667000" cy="392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spc="0">
                <a:solidFill>
                  <a:schemeClr val="accent5">
                    <a:lumMod val="75000"/>
                  </a:schemeClr>
                </a:solidFill>
                <a:latin typeface="Intel Clear Light"/>
                <a:ea typeface="+mn-ea"/>
                <a:cs typeface="Intel Clear Light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presentation for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55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240" y="953653"/>
            <a:ext cx="7563853" cy="327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Applications: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Find Duplicates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Find Matching Entities</a:t>
            </a:r>
            <a:endParaRPr lang="en-US" sz="22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Find Previous Resolutions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Example: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Find PEs that are Similar to Other PEs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Cluster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Detect Anomalies and Similarities Between PEs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0320" y="20598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Reasoning by 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80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0320" y="20598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2376" y="822603"/>
            <a:ext cx="8659906" cy="4019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Application	:  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Determine Interesting “Bucket(s)” for a Large </a:t>
            </a:r>
            <a:r>
              <a:rPr lang="en-US" sz="2200" dirty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</a:t>
            </a: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umber of Instances </a:t>
            </a:r>
            <a:r>
              <a:rPr lang="en-US" sz="2200" dirty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B</a:t>
            </a: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ased on a Few </a:t>
            </a:r>
            <a:r>
              <a:rPr lang="en-US" sz="2200" dirty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</a:t>
            </a: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xamples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Classic Supervised Learning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Works well with Unstructured Data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Predict Events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Example: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Automatic Event Triage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Hypoxia PE</a:t>
            </a:r>
          </a:p>
          <a:p>
            <a:pPr marL="1257300" lvl="2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Air Sickness PE</a:t>
            </a:r>
          </a:p>
        </p:txBody>
      </p:sp>
    </p:spTree>
    <p:extLst>
      <p:ext uri="{BB962C8B-B14F-4D97-AF65-F5344CB8AC3E}">
        <p14:creationId xmlns:p14="http://schemas.microsoft.com/office/powerpoint/2010/main" val="21298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241" y="822603"/>
            <a:ext cx="8493122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Application:  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Recommend the Next </a:t>
            </a:r>
            <a:r>
              <a:rPr lang="en-US" sz="2400" dirty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</a:t>
            </a: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ction for a Given Situation.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Example: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Create Workflows and Action Plans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Given a Situation, is a PE Likely to Occur in the Near Future?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213" y="20598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Recommender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90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241" y="822603"/>
            <a:ext cx="84931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Application:  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Determine the Cause of an Event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Combines Elements of Similarity, Classification, and Recommender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Addition of Information Measures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Example: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What is Causing the PEs?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213" y="20598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ROOT CAUSE ANALYSIS </a:t>
            </a:r>
            <a:r>
              <a:rPr lang="mr-IN" dirty="0" smtClean="0"/>
              <a:t>–</a:t>
            </a:r>
            <a:r>
              <a:rPr lang="en-US" dirty="0" smtClean="0"/>
              <a:t> NAVAIR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0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SAFFRON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11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056965"/>
            <a:ext cx="1477573" cy="123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3171265"/>
            <a:ext cx="1477573" cy="123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68945" y="781053"/>
            <a:ext cx="8184776" cy="2375223"/>
          </a:xfrm>
          <a:prstGeom prst="rect">
            <a:avLst/>
          </a:prstGeom>
          <a:ln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6777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76777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76777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76777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rgbClr val="7677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rgbClr val="002060"/>
                </a:solidFill>
              </a:rPr>
              <a:t>High-level goal: data transformation</a:t>
            </a:r>
          </a:p>
          <a:p>
            <a:pPr marL="711200"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rgbClr val="002060"/>
                </a:solidFill>
              </a:rPr>
              <a:t>Think “data flow diagram”</a:t>
            </a:r>
          </a:p>
          <a:p>
            <a:pPr marL="711200"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rgbClr val="002060"/>
                </a:solidFill>
              </a:rPr>
              <a:t>Given raw data (input) and desired output, create a flow to get from one form to the other</a:t>
            </a:r>
          </a:p>
          <a:p>
            <a:pPr marL="711200" lvl="1"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rgbClr val="002060"/>
                </a:solidFill>
              </a:rPr>
              <a:t>Specify parsers/filters to move data from native form to category:value pairs (attributes) which are mapped into SMB (memory, row, column, matrix)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91050"/>
            <a:ext cx="7467600" cy="461665"/>
          </a:xfrm>
        </p:spPr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DATA INTEGRATION OVERVIEW</a:t>
            </a:r>
            <a:endParaRPr lang="en-US" dirty="0">
              <a:solidFill>
                <a:srgbClr val="06398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30" y="3114114"/>
            <a:ext cx="206188" cy="2360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26" y="4035936"/>
            <a:ext cx="276904" cy="1689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20" y="3479689"/>
            <a:ext cx="239003" cy="3276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6" y="4380229"/>
            <a:ext cx="233279" cy="28435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1561530" y="3635886"/>
            <a:ext cx="583820" cy="1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172004" y="3187605"/>
            <a:ext cx="0" cy="1419831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561530" y="4607436"/>
            <a:ext cx="610474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565584" y="4150236"/>
            <a:ext cx="606421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72004" y="3864486"/>
            <a:ext cx="647396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61530" y="3178686"/>
            <a:ext cx="583820" cy="1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3310192"/>
            <a:ext cx="1477573" cy="123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9" name="Straight Connector 108"/>
          <p:cNvCxnSpPr/>
          <p:nvPr/>
        </p:nvCxnSpPr>
        <p:spPr>
          <a:xfrm>
            <a:off x="5486400" y="3824542"/>
            <a:ext cx="647396" cy="0"/>
          </a:xfrm>
          <a:prstGeom prst="line">
            <a:avLst/>
          </a:prstGeom>
          <a:ln w="19050">
            <a:solidFill>
              <a:schemeClr val="accent2"/>
            </a:solidFill>
            <a:prstDash val="sysDot"/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2819400" y="3228414"/>
            <a:ext cx="2667000" cy="125730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Saffron 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4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598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Workflow for data ingestion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0311" y="804675"/>
            <a:ext cx="728065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Create a Space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Create a Source</a:t>
            </a:r>
            <a:endParaRPr lang="en-US" sz="2200" dirty="0">
              <a:solidFill>
                <a:srgbClr val="FF66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Entity Design</a:t>
            </a:r>
            <a:endParaRPr lang="en-US" sz="22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Test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Publish Space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Ingest Data</a:t>
            </a:r>
          </a:p>
          <a:p>
            <a:pPr>
              <a:spcBef>
                <a:spcPct val="20000"/>
              </a:spcBef>
            </a:pPr>
            <a:endParaRPr lang="en-US" sz="22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>
              <a:spcBef>
                <a:spcPct val="20000"/>
              </a:spcBef>
            </a:pPr>
            <a:endParaRPr lang="en-US" sz="2200" dirty="0">
              <a:solidFill>
                <a:schemeClr val="accent3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>
              <a:spcBef>
                <a:spcPct val="20000"/>
              </a:spcBef>
              <a:buBlip>
                <a:blip r:embed="rId2"/>
              </a:buBlip>
            </a:pPr>
            <a:endParaRPr lang="en-US" sz="22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>
              <a:spcBef>
                <a:spcPct val="20000"/>
              </a:spcBef>
              <a:buBlip>
                <a:blip r:embed="rId2"/>
              </a:buBlip>
            </a:pPr>
            <a:endParaRPr lang="en-US" sz="22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>
              <a:spcBef>
                <a:spcPct val="20000"/>
              </a:spcBef>
              <a:buBlip>
                <a:blip r:embed="rId2"/>
              </a:buBlip>
            </a:pPr>
            <a:endParaRPr lang="en-US" sz="22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40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Create a space</a:t>
            </a:r>
            <a:endParaRPr lang="en-US" dirty="0">
              <a:solidFill>
                <a:srgbClr val="063982"/>
              </a:solidFill>
            </a:endParaRPr>
          </a:p>
        </p:txBody>
      </p:sp>
      <p:pic>
        <p:nvPicPr>
          <p:cNvPr id="8" name="Picture 7" descr="Screen Shot 2014-11-04 at 1.4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412"/>
            <a:ext cx="9144000" cy="28495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1734" y="3629805"/>
            <a:ext cx="77300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en-US" sz="1400" dirty="0"/>
              <a:t>The Spaces section on the Admin Dashboard is the starting point for data ingestion. </a:t>
            </a:r>
          </a:p>
          <a:p>
            <a:pPr>
              <a:buClr>
                <a:schemeClr val="accent2"/>
              </a:buClr>
            </a:pPr>
            <a:endParaRPr lang="en-US" sz="1400" b="1" dirty="0" smtClean="0"/>
          </a:p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en-US" sz="1400" dirty="0" smtClean="0"/>
              <a:t>A </a:t>
            </a:r>
            <a:r>
              <a:rPr lang="en-US" sz="1400" dirty="0"/>
              <a:t>Space is an </a:t>
            </a:r>
            <a:r>
              <a:rPr lang="en-US" sz="1400" dirty="0">
                <a:solidFill>
                  <a:srgbClr val="063982"/>
                </a:solidFill>
              </a:rPr>
              <a:t>application container</a:t>
            </a:r>
            <a:r>
              <a:rPr lang="en-US" sz="1400" dirty="0"/>
              <a:t> that stores the ETL configuration for your specified data. </a:t>
            </a:r>
            <a:endParaRPr lang="en-US" sz="1400" dirty="0" smtClean="0"/>
          </a:p>
          <a:p>
            <a:pPr marL="285750" indent="-285750">
              <a:buClr>
                <a:schemeClr val="accent2"/>
              </a:buClr>
              <a:buFont typeface="Arial"/>
              <a:buChar char="•"/>
            </a:pPr>
            <a:endParaRPr lang="en-US" sz="1400" dirty="0" smtClean="0"/>
          </a:p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en-US" sz="1400" dirty="0" smtClean="0"/>
              <a:t>It </a:t>
            </a:r>
            <a:r>
              <a:rPr lang="en-US" sz="1400" dirty="0"/>
              <a:t>stores the settings for your data ingestion. </a:t>
            </a:r>
            <a:endParaRPr lang="en-US" sz="1400" dirty="0" smtClean="0"/>
          </a:p>
          <a:p>
            <a:pPr marL="285750" indent="-285750">
              <a:buFont typeface="Arial"/>
              <a:buChar char="•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34531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Create a source</a:t>
            </a:r>
            <a:endParaRPr lang="en-US" dirty="0">
              <a:solidFill>
                <a:srgbClr val="06398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5" y="991721"/>
            <a:ext cx="9144000" cy="37218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9200" y="2112328"/>
            <a:ext cx="838200" cy="2857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2819400" y="3143250"/>
            <a:ext cx="228600" cy="1143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4200" y="3543300"/>
            <a:ext cx="300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Select a data source format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1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Conceptual Review of Saffron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13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1050"/>
            <a:ext cx="7467600" cy="461665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Ingesting MS </a:t>
            </a:r>
            <a:r>
              <a:rPr lang="en-US" dirty="0" err="1" smtClean="0">
                <a:solidFill>
                  <a:srgbClr val="002060"/>
                </a:solidFill>
              </a:rPr>
              <a:t>sql</a:t>
            </a:r>
            <a:r>
              <a:rPr lang="en-US" dirty="0" smtClean="0">
                <a:solidFill>
                  <a:srgbClr val="002060"/>
                </a:solidFill>
              </a:rPr>
              <a:t> Server Source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Picture 6" descr="Screen Shot 2015-02-06 at 4.14.36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5267"/>
            <a:ext cx="5930900" cy="3719076"/>
          </a:xfrm>
          <a:prstGeom prst="rect">
            <a:avLst/>
          </a:prstGeom>
        </p:spPr>
      </p:pic>
      <p:pic>
        <p:nvPicPr>
          <p:cNvPr id="8" name="Picture 7" descr="Screen Shot 2015-02-06 at 4.15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56717"/>
            <a:ext cx="1034902" cy="695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33132" y="3480299"/>
            <a:ext cx="6019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63982"/>
                </a:solidFill>
              </a:rPr>
              <a:t>Resource queries acquire the data associated to the key value(s) that is used to build the resource.  </a:t>
            </a:r>
            <a:endParaRPr lang="en-US" sz="1100" dirty="0">
              <a:solidFill>
                <a:srgbClr val="06398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7230" y="809163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n</a:t>
            </a:r>
            <a:r>
              <a:rPr lang="en-US" sz="1400" dirty="0" err="1" smtClean="0">
                <a:solidFill>
                  <a:srgbClr val="FF0000"/>
                </a:solidFill>
              </a:rPr>
              <a:t>et.sourceforge.jtds.jdbc.Driver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90692" y="1337915"/>
            <a:ext cx="29017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jdbc:jtds:sqlserver</a:t>
            </a:r>
            <a:r>
              <a:rPr lang="en-US" sz="1400" dirty="0" smtClean="0">
                <a:solidFill>
                  <a:srgbClr val="FF0000"/>
                </a:solidFill>
              </a:rPr>
              <a:t>://hostname;</a:t>
            </a:r>
          </a:p>
          <a:p>
            <a:r>
              <a:rPr lang="en-US" sz="1400" dirty="0" err="1" smtClean="0">
                <a:solidFill>
                  <a:srgbClr val="FF0000"/>
                </a:solidFill>
              </a:rPr>
              <a:t>databaseName</a:t>
            </a:r>
            <a:r>
              <a:rPr lang="en-US" sz="1400" dirty="0" smtClean="0">
                <a:solidFill>
                  <a:srgbClr val="FF0000"/>
                </a:solidFill>
              </a:rPr>
              <a:t>=WOSBSP;</a:t>
            </a:r>
          </a:p>
          <a:p>
            <a:r>
              <a:rPr lang="en-US" sz="1400" dirty="0" err="1" smtClean="0">
                <a:solidFill>
                  <a:srgbClr val="FF0000"/>
                </a:solidFill>
              </a:rPr>
              <a:t>integratedSecurity</a:t>
            </a:r>
            <a:r>
              <a:rPr lang="en-US" sz="1400" dirty="0" smtClean="0">
                <a:solidFill>
                  <a:srgbClr val="FF0000"/>
                </a:solidFill>
              </a:rPr>
              <a:t>=true;</a:t>
            </a:r>
          </a:p>
          <a:p>
            <a:r>
              <a:rPr lang="en-US" sz="1400" dirty="0" err="1" smtClean="0">
                <a:solidFill>
                  <a:srgbClr val="FF0000"/>
                </a:solidFill>
              </a:rPr>
              <a:t>authenticationScheme</a:t>
            </a:r>
            <a:r>
              <a:rPr lang="en-US" sz="1400" dirty="0" smtClean="0">
                <a:solidFill>
                  <a:srgbClr val="FF0000"/>
                </a:solidFill>
              </a:rPr>
              <a:t>=</a:t>
            </a:r>
            <a:r>
              <a:rPr lang="en-US" sz="1400" dirty="0" err="1" smtClean="0">
                <a:solidFill>
                  <a:srgbClr val="FF0000"/>
                </a:solidFill>
              </a:rPr>
              <a:t>JavaKerberos</a:t>
            </a:r>
            <a:r>
              <a:rPr lang="en-US" sz="1400" dirty="0" smtClean="0">
                <a:solidFill>
                  <a:srgbClr val="FF0000"/>
                </a:solidFill>
              </a:rPr>
              <a:t>;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domain=</a:t>
            </a:r>
            <a:r>
              <a:rPr lang="en-US" sz="1400" dirty="0" err="1" smtClean="0">
                <a:solidFill>
                  <a:srgbClr val="FF0000"/>
                </a:solidFill>
              </a:rPr>
              <a:t>amr</a:t>
            </a:r>
            <a:endParaRPr lang="en-US" sz="14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962400" y="1056717"/>
            <a:ext cx="1954830" cy="6953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1"/>
          </p:cNvCxnSpPr>
          <p:nvPr/>
        </p:nvCxnSpPr>
        <p:spPr>
          <a:xfrm flipV="1">
            <a:off x="4810429" y="1922691"/>
            <a:ext cx="1080263" cy="153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19292" y="3602222"/>
            <a:ext cx="4623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</a:t>
            </a:r>
            <a:r>
              <a:rPr lang="en-US" sz="1400" dirty="0" err="1" smtClean="0">
                <a:solidFill>
                  <a:srgbClr val="FF0000"/>
                </a:solidFill>
              </a:rPr>
              <a:t>buildid</a:t>
            </a:r>
            <a:r>
              <a:rPr lang="en-US" sz="1400" dirty="0" smtClean="0">
                <a:solidFill>
                  <a:srgbClr val="FF0000"/>
                </a:solidFill>
              </a:rPr>
              <a:t>, … </a:t>
            </a:r>
            <a:r>
              <a:rPr lang="en-US" sz="1400" dirty="0">
                <a:solidFill>
                  <a:srgbClr val="FF0000"/>
                </a:solidFill>
              </a:rPr>
              <a:t>from </a:t>
            </a:r>
            <a:r>
              <a:rPr lang="en-US" sz="1400" dirty="0" err="1">
                <a:solidFill>
                  <a:srgbClr val="FF0000"/>
                </a:solidFill>
              </a:rPr>
              <a:t>testresults</a:t>
            </a:r>
            <a:r>
              <a:rPr lang="en-US" sz="1400" dirty="0">
                <a:solidFill>
                  <a:srgbClr val="FF0000"/>
                </a:solidFill>
              </a:rPr>
              <a:t> where </a:t>
            </a:r>
            <a:r>
              <a:rPr lang="en-US" sz="1400" dirty="0" err="1">
                <a:solidFill>
                  <a:srgbClr val="FF0000"/>
                </a:solidFill>
              </a:rPr>
              <a:t>buildid</a:t>
            </a:r>
            <a:r>
              <a:rPr lang="en-US" sz="1400" dirty="0">
                <a:solidFill>
                  <a:srgbClr val="FF0000"/>
                </a:solidFill>
              </a:rPr>
              <a:t> = ${</a:t>
            </a:r>
            <a:r>
              <a:rPr lang="en-US" sz="1400" dirty="0" err="1">
                <a:solidFill>
                  <a:srgbClr val="FF0000"/>
                </a:solidFill>
              </a:rPr>
              <a:t>buildid</a:t>
            </a:r>
            <a:r>
              <a:rPr lang="en-US" sz="1400" dirty="0">
                <a:solidFill>
                  <a:srgbClr val="FF0000"/>
                </a:solidFill>
              </a:rPr>
              <a:t>};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38400" y="2686105"/>
            <a:ext cx="3212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DISTINCT </a:t>
            </a:r>
            <a:r>
              <a:rPr lang="en-US" sz="1400" dirty="0" err="1">
                <a:solidFill>
                  <a:srgbClr val="FF0000"/>
                </a:solidFill>
              </a:rPr>
              <a:t>buildid</a:t>
            </a:r>
            <a:r>
              <a:rPr lang="en-US" sz="1400" dirty="0">
                <a:solidFill>
                  <a:srgbClr val="FF0000"/>
                </a:solidFill>
              </a:rPr>
              <a:t> from </a:t>
            </a:r>
            <a:r>
              <a:rPr lang="en-US" sz="1400" dirty="0" err="1">
                <a:solidFill>
                  <a:srgbClr val="FF0000"/>
                </a:solidFill>
              </a:rPr>
              <a:t>testresults</a:t>
            </a:r>
            <a:r>
              <a:rPr lang="en-US" sz="1400" dirty="0">
                <a:solidFill>
                  <a:srgbClr val="FF0000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45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Attributes Tab</a:t>
            </a:r>
            <a:endParaRPr lang="en-US" dirty="0">
              <a:solidFill>
                <a:srgbClr val="063982"/>
              </a:solidFill>
            </a:endParaRPr>
          </a:p>
        </p:txBody>
      </p:sp>
      <p:pic>
        <p:nvPicPr>
          <p:cNvPr id="5" name="Picture 4" descr="Screen Shot 2014-11-04 at 2.13.37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16909"/>
            <a:ext cx="8839200" cy="2173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384" y="2959475"/>
            <a:ext cx="8780933" cy="1943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/>
              <a:t>Once </a:t>
            </a:r>
            <a:r>
              <a:rPr lang="en-US" sz="1400" dirty="0"/>
              <a:t>your data Source is </a:t>
            </a:r>
            <a:r>
              <a:rPr lang="en-US" sz="1400" dirty="0" smtClean="0"/>
              <a:t>created, </a:t>
            </a:r>
            <a:r>
              <a:rPr lang="en-US" sz="1400" dirty="0"/>
              <a:t>you must specify what you want SMB to do with </a:t>
            </a:r>
            <a:r>
              <a:rPr lang="en-US" sz="1400" dirty="0" smtClean="0"/>
              <a:t>the created attributes.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400" dirty="0" smtClean="0"/>
              <a:t>Configuring </a:t>
            </a:r>
            <a:r>
              <a:rPr lang="en-US" sz="1400" dirty="0"/>
              <a:t>attributes involves the following: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400" dirty="0"/>
              <a:t>Define Data Parsers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400" dirty="0"/>
              <a:t>Assign Roles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400" dirty="0"/>
              <a:t>Assign Data Types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400" dirty="0"/>
              <a:t>Define Data Mapping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Assign Routing </a:t>
            </a:r>
            <a:r>
              <a:rPr lang="en-US" sz="14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Schemes (performance consideration only)</a:t>
            </a:r>
            <a:endParaRPr lang="en-US" sz="14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28600" y="1548806"/>
            <a:ext cx="609600" cy="17145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Data Parsers</a:t>
            </a:r>
            <a:endParaRPr lang="en-US" dirty="0">
              <a:solidFill>
                <a:srgbClr val="063982"/>
              </a:solidFill>
            </a:endParaRPr>
          </a:p>
        </p:txBody>
      </p:sp>
      <p:pic>
        <p:nvPicPr>
          <p:cNvPr id="5" name="Picture 4" descr="Screen Shot 2014-11-04 at 2.23.22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00150"/>
            <a:ext cx="8995833" cy="17349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141" y="3200400"/>
            <a:ext cx="47628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en-US" sz="1600" dirty="0" smtClean="0"/>
              <a:t>Data Parsers are available for several file types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sz="1600" dirty="0" err="1" smtClean="0"/>
              <a:t>xls</a:t>
            </a:r>
            <a:r>
              <a:rPr lang="en-US" sz="1600" dirty="0" smtClean="0"/>
              <a:t>, </a:t>
            </a:r>
            <a:r>
              <a:rPr lang="en-US" sz="1600" dirty="0" err="1" smtClean="0"/>
              <a:t>xlsx</a:t>
            </a:r>
            <a:r>
              <a:rPr lang="en-US" sz="1600" dirty="0" smtClean="0"/>
              <a:t>, xml, </a:t>
            </a:r>
            <a:r>
              <a:rPr lang="en-US" sz="1600" dirty="0" err="1" smtClean="0"/>
              <a:t>csv</a:t>
            </a:r>
            <a:r>
              <a:rPr lang="en-US" sz="1600" dirty="0" smtClean="0"/>
              <a:t>, doc, txt, </a:t>
            </a:r>
            <a:r>
              <a:rPr lang="en-US" sz="1600" dirty="0" err="1" smtClean="0"/>
              <a:t>ppt</a:t>
            </a:r>
            <a:r>
              <a:rPr lang="en-US" sz="1600" dirty="0" smtClean="0"/>
              <a:t>, </a:t>
            </a:r>
            <a:r>
              <a:rPr lang="en-US" sz="1600" dirty="0" err="1" smtClean="0"/>
              <a:t>pdf</a:t>
            </a:r>
            <a:r>
              <a:rPr lang="en-US" sz="1600" dirty="0" smtClean="0"/>
              <a:t>, etc.</a:t>
            </a:r>
          </a:p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en-US" sz="1600" dirty="0" smtClean="0"/>
              <a:t>They tell the system how to read the data</a:t>
            </a:r>
          </a:p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en-US" sz="1600" dirty="0" smtClean="0"/>
              <a:t>They can be found under the beans tab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98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1050"/>
            <a:ext cx="7467600" cy="461665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Text Parsing Example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Picture 4" descr="Screen Shot 2014-11-04 at 2.26.27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06557"/>
            <a:ext cx="8610600" cy="3673019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1676400" y="2506756"/>
            <a:ext cx="457200" cy="200025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0200" y="2335306"/>
            <a:ext cx="2209800" cy="1143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09800" y="3314491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Categories added from parsers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3133" y="2137424"/>
            <a:ext cx="5012267" cy="461665"/>
          </a:xfrm>
          <a:prstGeom prst="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063982"/>
                </a:solidFill>
              </a:rPr>
              <a:t>StanfordEntityExtractor</a:t>
            </a:r>
            <a:r>
              <a:rPr lang="en-US" sz="1200" dirty="0" smtClean="0"/>
              <a:t>: NLP tool</a:t>
            </a:r>
          </a:p>
          <a:p>
            <a:r>
              <a:rPr lang="en-US" sz="1200" dirty="0" smtClean="0">
                <a:solidFill>
                  <a:srgbClr val="063982"/>
                </a:solidFill>
              </a:rPr>
              <a:t>StanfordSentence</a:t>
            </a:r>
            <a:r>
              <a:rPr lang="en-US" sz="1200" dirty="0">
                <a:solidFill>
                  <a:srgbClr val="063982"/>
                </a:solidFill>
              </a:rPr>
              <a:t>P</a:t>
            </a:r>
            <a:r>
              <a:rPr lang="en-US" sz="1200" dirty="0" smtClean="0">
                <a:solidFill>
                  <a:srgbClr val="063982"/>
                </a:solidFill>
              </a:rPr>
              <a:t>arser</a:t>
            </a:r>
            <a:r>
              <a:rPr lang="en-US" sz="1200" dirty="0" smtClean="0"/>
              <a:t>: creates segments on a sentence boundary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10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Test</a:t>
            </a:r>
            <a:endParaRPr lang="en-US" dirty="0">
              <a:solidFill>
                <a:srgbClr val="063982"/>
              </a:solidFill>
            </a:endParaRPr>
          </a:p>
        </p:txBody>
      </p:sp>
      <p:pic>
        <p:nvPicPr>
          <p:cNvPr id="5" name="Picture 4" descr="Screen Shot 2014-11-05 at 12.59.3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120"/>
            <a:ext cx="9144000" cy="39947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800" y="1446277"/>
            <a:ext cx="304800" cy="1143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>
            <a:off x="6781800" y="1600200"/>
            <a:ext cx="76200" cy="971550"/>
          </a:xfrm>
          <a:prstGeom prst="leftBracket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62600" y="1718733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Step through parse chain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0" y="2686051"/>
            <a:ext cx="137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Visualize segments and extractions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18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1719"/>
            <a:ext cx="7467600" cy="642135"/>
          </a:xfrm>
        </p:spPr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Publish and Ingest</a:t>
            </a:r>
            <a:endParaRPr lang="en-US" dirty="0">
              <a:solidFill>
                <a:srgbClr val="063982"/>
              </a:solidFill>
            </a:endParaRPr>
          </a:p>
        </p:txBody>
      </p:sp>
      <p:pic>
        <p:nvPicPr>
          <p:cNvPr id="5" name="Picture 4" descr="Screen Shot 2014-11-05 at 1.02.5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77695"/>
            <a:ext cx="5334000" cy="135815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276600" y="1234894"/>
            <a:ext cx="30480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4-11-05 at 1.05.17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" y="2539820"/>
            <a:ext cx="9144000" cy="46121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304800" y="2892244"/>
            <a:ext cx="304800" cy="285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4-11-05 at 1.06.37 PM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093260"/>
            <a:ext cx="2439414" cy="268262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201414" y="4633710"/>
            <a:ext cx="955968" cy="1382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76601" y="1006295"/>
            <a:ext cx="3161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Publish space when you are ready to ingest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1" y="3177994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Select the play button next to your source to run the ingestion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4978" y="4500282"/>
            <a:ext cx="1446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</a:rPr>
              <a:t>Select ok to run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57801" y="3292294"/>
            <a:ext cx="3657600" cy="144655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37DBF"/>
                </a:solidFill>
              </a:rPr>
              <a:t>Action</a:t>
            </a:r>
          </a:p>
          <a:p>
            <a:r>
              <a:rPr lang="en-US" sz="1400" dirty="0" smtClean="0">
                <a:solidFill>
                  <a:srgbClr val="137DBF"/>
                </a:solidFill>
              </a:rPr>
              <a:t>Add</a:t>
            </a:r>
            <a:r>
              <a:rPr lang="en-US" sz="1400" dirty="0" smtClean="0"/>
              <a:t>: add associations from files in source definition to current ingestion </a:t>
            </a:r>
          </a:p>
          <a:p>
            <a:r>
              <a:rPr lang="en-US" sz="1400" dirty="0" smtClean="0">
                <a:solidFill>
                  <a:srgbClr val="137DBF"/>
                </a:solidFill>
              </a:rPr>
              <a:t>Remove</a:t>
            </a:r>
            <a:r>
              <a:rPr lang="en-US" sz="1400" dirty="0" smtClean="0"/>
              <a:t>: removes associations from files in source definition from current ingestion</a:t>
            </a:r>
          </a:p>
          <a:p>
            <a:r>
              <a:rPr lang="en-US" sz="1400" dirty="0" smtClean="0">
                <a:solidFill>
                  <a:srgbClr val="137DBF"/>
                </a:solidFill>
              </a:rPr>
              <a:t>Update</a:t>
            </a:r>
            <a:r>
              <a:rPr lang="en-US" sz="1400" dirty="0" smtClean="0"/>
              <a:t>: checks for new files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1" y="3447590"/>
            <a:ext cx="609599" cy="161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89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3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9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1"/>
          <p:cNvSpPr txBox="1">
            <a:spLocks noChangeArrowheads="1"/>
          </p:cNvSpPr>
          <p:nvPr/>
        </p:nvSpPr>
        <p:spPr>
          <a:xfrm>
            <a:off x="76200" y="10716"/>
            <a:ext cx="8826500" cy="865584"/>
          </a:xfrm>
          <a:prstGeom prst="rect">
            <a:avLst/>
          </a:prstGeom>
        </p:spPr>
        <p:txBody>
          <a:bodyPr lIns="50800" tIns="50800" rIns="50800" bIns="50800" anchor="ctr" anchorCtr="0"/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i="0" kern="120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j-lt"/>
                <a:ea typeface="+mj-ea"/>
                <a:cs typeface="Gotham-Book"/>
              </a:defRPr>
            </a:lvl1pPr>
          </a:lstStyle>
          <a:p>
            <a:pPr marL="39688">
              <a:defRPr/>
            </a:pPr>
            <a:r>
              <a:rPr lang="en-US" sz="2800" dirty="0" smtClean="0">
                <a:solidFill>
                  <a:srgbClr val="4F5E93"/>
                </a:solidFill>
                <a:latin typeface="Arial" charset="0"/>
                <a:cs typeface="Arial" charset="0"/>
                <a:sym typeface="Arial" charset="0"/>
              </a:rPr>
              <a:t>Sample of APIs for Analytic Reasoning</a:t>
            </a:r>
            <a:endParaRPr lang="en-US" dirty="0" smtClean="0"/>
          </a:p>
        </p:txBody>
      </p:sp>
      <p:sp>
        <p:nvSpPr>
          <p:cNvPr id="11" name="Rectangle 23"/>
          <p:cNvSpPr txBox="1">
            <a:spLocks noChangeArrowheads="1"/>
          </p:cNvSpPr>
          <p:nvPr/>
        </p:nvSpPr>
        <p:spPr>
          <a:xfrm>
            <a:off x="630238" y="925116"/>
            <a:ext cx="8081962" cy="2065734"/>
          </a:xfrm>
          <a:prstGeom prst="rect">
            <a:avLst/>
          </a:prstGeom>
        </p:spPr>
        <p:txBody>
          <a:bodyPr lIns="50800" tIns="50800" rIns="50800" bIns="50800"/>
          <a:lstStyle>
            <a:lvl1pPr marL="2857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800" kern="1200">
                <a:solidFill>
                  <a:schemeClr val="bg2">
                    <a:lumMod val="25000"/>
                  </a:schemeClr>
                </a:solidFill>
                <a:latin typeface="Gotham Book" pitchFamily="50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25000"/>
                  </a:schemeClr>
                </a:solidFill>
                <a:latin typeface="Gotham Book" pitchFamily="50" charset="0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400" kern="1200">
                <a:solidFill>
                  <a:srgbClr val="76777A"/>
                </a:solidFill>
                <a:latin typeface="Gotham Book" pitchFamily="50" charset="0"/>
                <a:ea typeface="+mn-ea"/>
                <a:cs typeface="+mn-cs"/>
              </a:defRPr>
            </a:lvl3pPr>
            <a:lvl4pPr marL="1543050" indent="-1714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rgbClr val="76777A"/>
                </a:solidFill>
                <a:latin typeface="Gotham Book" pitchFamily="50" charset="0"/>
                <a:ea typeface="+mn-ea"/>
                <a:cs typeface="+mn-cs"/>
              </a:defRPr>
            </a:lvl4pPr>
            <a:lvl5pPr marL="2000250" indent="-171450" algn="l" defTabSz="914400" rtl="0" eaLnBrk="1" latinLnBrk="0" hangingPunct="1"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rgbClr val="76777A"/>
                </a:solidFill>
                <a:latin typeface="Gotham Book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6288" lvl="1" indent="0">
              <a:lnSpc>
                <a:spcPct val="120000"/>
              </a:lnSpc>
              <a:spcBef>
                <a:spcPts val="700"/>
              </a:spcBef>
              <a:buClr>
                <a:srgbClr val="6C6C6C"/>
              </a:buClr>
              <a:buFont typeface="Arial" charset="0"/>
              <a:buNone/>
              <a:defRPr/>
            </a:pPr>
            <a:r>
              <a:rPr lang="en-US" b="1" dirty="0" smtClean="0">
                <a:solidFill>
                  <a:srgbClr val="A9191A"/>
                </a:solidFill>
                <a:latin typeface="Lucida Grande" charset="0"/>
                <a:ea typeface="ＭＳ Ｐゴシック" charset="0"/>
                <a:cs typeface="Lucida Grande" charset="0"/>
                <a:sym typeface="Lucida Grande" charset="0"/>
              </a:rPr>
              <a:t>Connections</a:t>
            </a:r>
            <a:r>
              <a:rPr lang="en-US" dirty="0" smtClean="0">
                <a:solidFill>
                  <a:srgbClr val="5E5E5E"/>
                </a:solidFill>
                <a:latin typeface="Lucida Grande" charset="0"/>
                <a:ea typeface="ＭＳ Ｐゴシック" charset="0"/>
                <a:cs typeface="Lucida Grande" charset="0"/>
                <a:sym typeface="Lucida Grande" charset="0"/>
              </a:rPr>
              <a:t> - Knowing who and what with their frequencies and context, is connected to a consumer, a product, a brand, a location, and more in time and space.</a:t>
            </a:r>
            <a:endParaRPr lang="en-US" dirty="0" smtClean="0"/>
          </a:p>
        </p:txBody>
      </p: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339726" y="1888332"/>
            <a:ext cx="8202613" cy="569119"/>
            <a:chOff x="0" y="0"/>
            <a:chExt cx="8203532" cy="758825"/>
          </a:xfrm>
        </p:grpSpPr>
        <p:pic>
          <p:nvPicPr>
            <p:cNvPr id="13" name="Picture 25" descr="image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5" t="11990" b="4984"/>
            <a:stretch>
              <a:fillRect/>
            </a:stretch>
          </p:blipFill>
          <p:spPr bwMode="auto">
            <a:xfrm>
              <a:off x="0" y="0"/>
              <a:ext cx="903389" cy="75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4" name="AutoShape 26"/>
            <p:cNvSpPr>
              <a:spLocks/>
            </p:cNvSpPr>
            <p:nvPr/>
          </p:nvSpPr>
          <p:spPr bwMode="auto">
            <a:xfrm>
              <a:off x="355640" y="31750"/>
              <a:ext cx="7847892" cy="5016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marL="736600">
                <a:lnSpc>
                  <a:spcPct val="120000"/>
                </a:lnSpc>
                <a:spcBef>
                  <a:spcPts val="4500"/>
                </a:spcBef>
                <a:buClr>
                  <a:srgbClr val="A9191A"/>
                </a:buClr>
                <a:buFont typeface="Lucida Grande" charset="0"/>
                <a:buNone/>
                <a:defRPr/>
              </a:pPr>
              <a:r>
                <a:rPr lang="en-US" sz="1600" b="1" dirty="0">
                  <a:solidFill>
                    <a:srgbClr val="A9191A"/>
                  </a:solidFill>
                  <a:latin typeface="Lucida Grande" charset="0"/>
                  <a:cs typeface="Lucida Grande" charset="0"/>
                  <a:sym typeface="Lucida Grande" charset="0"/>
                </a:rPr>
                <a:t>Analogies</a:t>
              </a:r>
              <a:r>
                <a:rPr lang="en-US" sz="1600" b="1" dirty="0">
                  <a:solidFill>
                    <a:srgbClr val="5E5E5E"/>
                  </a:solidFill>
                  <a:latin typeface="Lucida Grande" charset="0"/>
                  <a:cs typeface="Lucida Grande" charset="0"/>
                  <a:sym typeface="Lucida Grande" charset="0"/>
                </a:rPr>
                <a:t> </a:t>
              </a:r>
              <a:r>
                <a:rPr lang="en-US" sz="1600" dirty="0">
                  <a:solidFill>
                    <a:srgbClr val="5E5E5E"/>
                  </a:solidFill>
                  <a:latin typeface="Lucida Grande" charset="0"/>
                  <a:cs typeface="Lucida Grande" charset="0"/>
                  <a:sym typeface="Lucida Grande" charset="0"/>
                </a:rPr>
                <a:t>– Finding similar people, places or things, association patterns, without modeling. Learns incrementally as patterns change. </a:t>
              </a:r>
              <a:endParaRPr lang="en-US" dirty="0">
                <a:cs typeface="Calibri" charset="0"/>
              </a:endParaRPr>
            </a:p>
          </p:txBody>
        </p:sp>
      </p:grpSp>
      <p:grpSp>
        <p:nvGrpSpPr>
          <p:cNvPr id="15" name="Group 27"/>
          <p:cNvGrpSpPr>
            <a:grpSpLocks/>
          </p:cNvGrpSpPr>
          <p:nvPr/>
        </p:nvGrpSpPr>
        <p:grpSpPr bwMode="auto">
          <a:xfrm>
            <a:off x="296864" y="2800350"/>
            <a:ext cx="8696325" cy="663179"/>
            <a:chOff x="0" y="0"/>
            <a:chExt cx="8695534" cy="884238"/>
          </a:xfrm>
        </p:grpSpPr>
        <p:pic>
          <p:nvPicPr>
            <p:cNvPr id="16" name="Picture 28" descr="image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0800"/>
              <a:ext cx="927016" cy="833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" name="AutoShape 29"/>
            <p:cNvSpPr>
              <a:spLocks/>
            </p:cNvSpPr>
            <p:nvPr/>
          </p:nvSpPr>
          <p:spPr bwMode="auto">
            <a:xfrm>
              <a:off x="377791" y="0"/>
              <a:ext cx="8317743" cy="7778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marL="736600">
                <a:lnSpc>
                  <a:spcPct val="120000"/>
                </a:lnSpc>
                <a:spcBef>
                  <a:spcPts val="4500"/>
                </a:spcBef>
                <a:buClr>
                  <a:srgbClr val="A9191A"/>
                </a:buClr>
                <a:buFont typeface="Lucida Grande" charset="0"/>
                <a:buNone/>
                <a:defRPr/>
              </a:pPr>
              <a:r>
                <a:rPr lang="en-US" sz="1600" b="1" dirty="0">
                  <a:solidFill>
                    <a:srgbClr val="A9191A"/>
                  </a:solidFill>
                  <a:latin typeface="Lucida Grande" charset="0"/>
                  <a:cs typeface="Lucida Grande" charset="0"/>
                  <a:sym typeface="Lucida Grande" charset="0"/>
                </a:rPr>
                <a:t>Classifications</a:t>
              </a:r>
              <a:r>
                <a:rPr lang="en-US" sz="1600" dirty="0">
                  <a:solidFill>
                    <a:srgbClr val="5E5E5E"/>
                  </a:solidFill>
                  <a:latin typeface="Lucida Grande" charset="0"/>
                  <a:cs typeface="Lucida Grande" charset="0"/>
                  <a:sym typeface="Lucida Grande" charset="0"/>
                </a:rPr>
                <a:t> – Making </a:t>
              </a:r>
              <a:r>
                <a:rPr lang="ja-JP" altLang="en-US" sz="1600" dirty="0">
                  <a:solidFill>
                    <a:srgbClr val="5E5E5E"/>
                  </a:solidFill>
                  <a:latin typeface="Lucida Grande" charset="0"/>
                  <a:cs typeface="Lucida Grande" charset="0"/>
                  <a:sym typeface="Lucida Grande" charset="0"/>
                </a:rPr>
                <a:t>“</a:t>
              </a:r>
              <a:r>
                <a:rPr lang="en-US" sz="1600" dirty="0">
                  <a:solidFill>
                    <a:srgbClr val="5E5E5E"/>
                  </a:solidFill>
                  <a:latin typeface="Lucida Grande" charset="0"/>
                  <a:cs typeface="Lucida Grande" charset="0"/>
                  <a:sym typeface="Lucida Grande" charset="0"/>
                </a:rPr>
                <a:t>experience based</a:t>
              </a:r>
              <a:r>
                <a:rPr lang="ja-JP" altLang="en-US" sz="1600" dirty="0">
                  <a:solidFill>
                    <a:srgbClr val="5E5E5E"/>
                  </a:solidFill>
                  <a:latin typeface="Lucida Grande" charset="0"/>
                  <a:cs typeface="Lucida Grande" charset="0"/>
                  <a:sym typeface="Lucida Grande" charset="0"/>
                </a:rPr>
                <a:t>”</a:t>
              </a:r>
              <a:r>
                <a:rPr lang="en-US" sz="1600" dirty="0">
                  <a:solidFill>
                    <a:srgbClr val="5E5E5E"/>
                  </a:solidFill>
                  <a:latin typeface="Lucida Grande" charset="0"/>
                  <a:cs typeface="Lucida Grande" charset="0"/>
                  <a:sym typeface="Lucida Grande" charset="0"/>
                </a:rPr>
                <a:t> decisions. Ranks and presents people, places or things in natural classifications based on nearest neighbor or hetero-associative match. </a:t>
              </a:r>
              <a:endParaRPr lang="en-US" dirty="0">
                <a:cs typeface="Calibri" charset="0"/>
              </a:endParaRPr>
            </a:p>
          </p:txBody>
        </p:sp>
      </p:grp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304801" y="3679032"/>
            <a:ext cx="7850187" cy="835819"/>
            <a:chOff x="-30159" y="0"/>
            <a:chExt cx="7849071" cy="1112960"/>
          </a:xfrm>
        </p:grpSpPr>
        <p:pic>
          <p:nvPicPr>
            <p:cNvPr id="19" name="Picture 31" descr="image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159" y="0"/>
              <a:ext cx="998395" cy="673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0" name="AutoShape 32"/>
            <p:cNvSpPr>
              <a:spLocks/>
            </p:cNvSpPr>
            <p:nvPr/>
          </p:nvSpPr>
          <p:spPr bwMode="auto">
            <a:xfrm>
              <a:off x="-30159" y="61832"/>
              <a:ext cx="7849071" cy="105112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marL="1057275">
                <a:lnSpc>
                  <a:spcPct val="120000"/>
                </a:lnSpc>
                <a:buClr>
                  <a:srgbClr val="A9191A"/>
                </a:buClr>
                <a:buFont typeface="Lucida Grande" charset="0"/>
                <a:buNone/>
                <a:defRPr/>
              </a:pPr>
              <a:r>
                <a:rPr lang="en-US" sz="1600" b="1" dirty="0">
                  <a:solidFill>
                    <a:srgbClr val="A9191A"/>
                  </a:solidFill>
                  <a:latin typeface="Lucida Grande" charset="0"/>
                  <a:cs typeface="Lucida Grande" charset="0"/>
                  <a:sym typeface="Lucida Grande" charset="0"/>
                </a:rPr>
                <a:t>Trends</a:t>
              </a:r>
              <a:r>
                <a:rPr lang="en-US" sz="1600" dirty="0">
                  <a:solidFill>
                    <a:srgbClr val="5E5E5E"/>
                  </a:solidFill>
                  <a:latin typeface="Lucida Grande" charset="0"/>
                  <a:cs typeface="Lucida Grande" charset="0"/>
                  <a:sym typeface="Lucida Grande" charset="0"/>
                </a:rPr>
                <a:t> – Associations that have the most change of timeframe. Valuable for sentiment, customer and employee social feedback as associated with products, management, business decisions, events. </a:t>
              </a:r>
            </a:p>
            <a:p>
              <a:pPr marL="1057275">
                <a:lnSpc>
                  <a:spcPct val="120000"/>
                </a:lnSpc>
                <a:buClr>
                  <a:srgbClr val="5E5E5E"/>
                </a:buClr>
                <a:buFont typeface="Lucida Grande" charset="0"/>
                <a:buNone/>
                <a:defRPr/>
              </a:pPr>
              <a:r>
                <a:rPr lang="en-US" sz="1600" dirty="0">
                  <a:solidFill>
                    <a:srgbClr val="5E5E5E"/>
                  </a:solidFill>
                  <a:latin typeface="Lucida Grande" charset="0"/>
                  <a:cs typeface="Lucida Grande" charset="0"/>
                  <a:sym typeface="Lucida Grande" charset="0"/>
                </a:rPr>
                <a:t>   </a:t>
              </a:r>
              <a:endParaRPr lang="en-US" dirty="0">
                <a:cs typeface="Calibri" charset="0"/>
              </a:endParaRPr>
            </a:p>
          </p:txBody>
        </p:sp>
      </p:grpSp>
      <p:pic>
        <p:nvPicPr>
          <p:cNvPr id="25" name="Picture 22" descr="image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971550"/>
            <a:ext cx="1062037" cy="56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83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1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07785"/>
            <a:ext cx="8610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0" dirty="0">
                <a:latin typeface="Intel Clear Light"/>
                <a:cs typeface="Intel Clear Light"/>
              </a:rPr>
              <a:t>The theory and development of computer systems able to perform tasks that normally require human intelligence </a:t>
            </a:r>
            <a:r>
              <a:rPr lang="en-US" sz="1800" spc="0" dirty="0" smtClean="0">
                <a:latin typeface="Intel Clear Light"/>
                <a:cs typeface="Intel Clear Light"/>
              </a:rPr>
              <a:t>and therefore must be more human and brain-like:</a:t>
            </a:r>
            <a:endParaRPr lang="en-US" sz="1800" spc="0" dirty="0">
              <a:latin typeface="Intel Clear Light"/>
              <a:cs typeface="Intel Clear Light"/>
            </a:endParaRPr>
          </a:p>
          <a:p>
            <a:pPr marL="0" indent="0">
              <a:buNone/>
            </a:pPr>
            <a:endParaRPr lang="en-US" dirty="0" smtClean="0"/>
          </a:p>
          <a:p>
            <a:pPr marL="568325" lvl="1" indent="-342900">
              <a:buFont typeface="Arial"/>
              <a:buChar char="•"/>
            </a:pPr>
            <a:r>
              <a:rPr lang="en-US" dirty="0" smtClean="0">
                <a:latin typeface="Intel Clear Light"/>
                <a:cs typeface="Intel Clear Light"/>
              </a:rPr>
              <a:t>Learning from varied data types – machines, humans, structured, unstructured </a:t>
            </a:r>
          </a:p>
          <a:p>
            <a:pPr marL="568325" lvl="1" indent="-342900">
              <a:buFont typeface="Arial"/>
              <a:buChar char="•"/>
            </a:pPr>
            <a:r>
              <a:rPr lang="en-US" dirty="0"/>
              <a:t>Adapting automatically as new data </a:t>
            </a:r>
            <a:r>
              <a:rPr lang="en-US" dirty="0" smtClean="0"/>
              <a:t>arrives</a:t>
            </a:r>
            <a:endParaRPr lang="en-US" dirty="0" smtClean="0">
              <a:latin typeface="Intel Clear Light"/>
              <a:cs typeface="Intel Clear Light"/>
            </a:endParaRPr>
          </a:p>
          <a:p>
            <a:pPr marL="568325" lvl="1" indent="-342900">
              <a:buFont typeface="Arial"/>
              <a:buChar char="•"/>
            </a:pPr>
            <a:r>
              <a:rPr lang="en-US" dirty="0" smtClean="0">
                <a:latin typeface="Intel Clear Light"/>
                <a:cs typeface="Intel Clear Light"/>
              </a:rPr>
              <a:t>Reasoning from contextual patterns – e.g. connections, similarities – instead of models and rules</a:t>
            </a:r>
          </a:p>
          <a:p>
            <a:pPr marL="568325" lvl="1" indent="-342900">
              <a:buFont typeface="Arial"/>
              <a:buChar char="•"/>
            </a:pPr>
            <a:r>
              <a:rPr lang="en-US" dirty="0" smtClean="0">
                <a:latin typeface="Intel Clear Light"/>
                <a:cs typeface="Intel Clear Light"/>
              </a:rPr>
              <a:t>Recommending, prescribing what to do next using knowledge of experience </a:t>
            </a:r>
          </a:p>
          <a:p>
            <a:pPr marL="568325" lvl="1" indent="-342900">
              <a:buFont typeface="Arial"/>
              <a:buChar char="•"/>
            </a:pPr>
            <a:r>
              <a:rPr lang="en-US" dirty="0" smtClean="0"/>
              <a:t>Performing </a:t>
            </a:r>
            <a:r>
              <a:rPr lang="en-US" dirty="0"/>
              <a:t>at scale as big data becomes </a:t>
            </a:r>
            <a:r>
              <a:rPr lang="en-US" dirty="0" smtClean="0"/>
              <a:t>bigger</a:t>
            </a:r>
            <a:endParaRPr lang="en-US" dirty="0"/>
          </a:p>
        </p:txBody>
      </p:sp>
      <p:sp>
        <p:nvSpPr>
          <p:cNvPr id="7" name="Title 5"/>
          <p:cNvSpPr>
            <a:spLocks noGrp="1"/>
          </p:cNvSpPr>
          <p:nvPr>
            <p:ph type="title"/>
          </p:nvPr>
        </p:nvSpPr>
        <p:spPr>
          <a:xfrm>
            <a:off x="228600" y="205980"/>
            <a:ext cx="8610600" cy="613171"/>
          </a:xfrm>
        </p:spPr>
        <p:txBody>
          <a:bodyPr/>
          <a:lstStyle/>
          <a:p>
            <a:r>
              <a:rPr lang="en-US" dirty="0"/>
              <a:t>Cognitive Computing </a:t>
            </a:r>
            <a:r>
              <a:rPr lang="en-US" dirty="0" smtClean="0"/>
              <a:t>– A definition</a:t>
            </a:r>
            <a:endParaRPr lang="en-US" dirty="0">
              <a:latin typeface="Intel Clear"/>
              <a:cs typeface="Intel Clear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54724" y="2010103"/>
            <a:ext cx="8484476" cy="185069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24545" y="3868529"/>
            <a:ext cx="45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2800C"/>
                </a:solidFill>
              </a:rPr>
              <a:t>Saffron Natural Intelligence Platform</a:t>
            </a:r>
            <a:endParaRPr lang="en-US" b="1" dirty="0">
              <a:solidFill>
                <a:srgbClr val="F280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Connections API</a:t>
            </a:r>
            <a:endParaRPr lang="en-US" dirty="0">
              <a:solidFill>
                <a:srgbClr val="06398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1"/>
          </p:nvPr>
        </p:nvSpPr>
        <p:spPr>
          <a:xfrm>
            <a:off x="304800" y="806566"/>
            <a:ext cx="8610600" cy="3601528"/>
          </a:xfrm>
        </p:spPr>
        <p:txBody>
          <a:bodyPr/>
          <a:lstStyle/>
          <a:p>
            <a:r>
              <a:rPr lang="en-US" dirty="0" smtClean="0"/>
              <a:t>Connections </a:t>
            </a:r>
            <a:r>
              <a:rPr lang="en-US" dirty="0"/>
              <a:t>API </a:t>
            </a:r>
            <a:r>
              <a:rPr lang="en-US" dirty="0" smtClean="0"/>
              <a:t>finds </a:t>
            </a:r>
            <a:r>
              <a:rPr lang="en-US" dirty="0"/>
              <a:t>all connections from attributes in the query to all other </a:t>
            </a:r>
            <a:r>
              <a:rPr lang="en-US" dirty="0" smtClean="0"/>
              <a:t>attributes</a:t>
            </a:r>
            <a:endParaRPr lang="en-US" dirty="0"/>
          </a:p>
          <a:p>
            <a:r>
              <a:rPr lang="en-US" dirty="0"/>
              <a:t>Query using </a:t>
            </a:r>
            <a:r>
              <a:rPr lang="en-US" dirty="0" smtClean="0"/>
              <a:t>AQL (q parameter)</a:t>
            </a:r>
          </a:p>
          <a:p>
            <a:r>
              <a:rPr lang="en-US" dirty="0"/>
              <a:t>Results can be ranked using several scoring metrics</a:t>
            </a:r>
          </a:p>
          <a:p>
            <a:pPr lvl="1"/>
            <a:r>
              <a:rPr lang="en-US" dirty="0"/>
              <a:t>Frequency, entropy, Kolmogorov (correlation), Shannon,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Several parameters allowing you to:</a:t>
            </a:r>
          </a:p>
          <a:p>
            <a:pPr lvl="1"/>
            <a:r>
              <a:rPr lang="en-US" dirty="0" smtClean="0"/>
              <a:t>Narrow your results by specifying output categories</a:t>
            </a:r>
          </a:p>
          <a:p>
            <a:pPr lvl="1"/>
            <a:r>
              <a:rPr lang="en-US" dirty="0" smtClean="0"/>
              <a:t>which memory/memories to use/exclude</a:t>
            </a:r>
            <a:endParaRPr lang="en-US" dirty="0"/>
          </a:p>
          <a:p>
            <a:pPr lvl="1"/>
            <a:r>
              <a:rPr lang="en-US" dirty="0" smtClean="0"/>
              <a:t>how to join the counts from multiple memories</a:t>
            </a:r>
            <a:endParaRPr lang="en-US" dirty="0"/>
          </a:p>
          <a:p>
            <a:pPr lvl="1"/>
            <a:r>
              <a:rPr lang="en-US" dirty="0" smtClean="0"/>
              <a:t>time range to use/exclude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705602" y="2628574"/>
            <a:ext cx="2106915" cy="1955281"/>
            <a:chOff x="6461761" y="1996939"/>
            <a:chExt cx="2106915" cy="19552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762" y="1996939"/>
              <a:ext cx="2106914" cy="1955281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6461761" y="1999365"/>
              <a:ext cx="2106915" cy="1952855"/>
            </a:xfrm>
            <a:prstGeom prst="ellipse">
              <a:avLst/>
            </a:prstGeom>
            <a:noFill/>
            <a:ln>
              <a:solidFill>
                <a:srgbClr val="EC75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04800" y="4425369"/>
            <a:ext cx="5825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saffrontech.atlassian.net/wiki/display/DOC/Connections</a:t>
            </a:r>
            <a:endParaRPr lang="en-US" sz="1600" dirty="0" smtClean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44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1512"/>
            <a:ext cx="7467600" cy="461665"/>
          </a:xfrm>
        </p:spPr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Connections call</a:t>
            </a:r>
            <a:endParaRPr lang="en-US" dirty="0">
              <a:solidFill>
                <a:srgbClr val="06398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4096" y="862644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connections?q</a:t>
            </a:r>
            <a:r>
              <a:rPr lang="en-US" dirty="0" smtClean="0"/>
              <a:t>=saffron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8896" y="1262694"/>
            <a:ext cx="4800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093E5F"/>
                </a:solidFill>
              </a:rPr>
              <a:t>mn</a:t>
            </a:r>
            <a:r>
              <a:rPr lang="en-US" sz="1400" dirty="0" smtClean="0"/>
              <a:t>: minimum metric value across entire result set</a:t>
            </a:r>
          </a:p>
          <a:p>
            <a:r>
              <a:rPr lang="en-US" sz="1400" dirty="0">
                <a:solidFill>
                  <a:srgbClr val="093E5F"/>
                </a:solidFill>
              </a:rPr>
              <a:t>m</a:t>
            </a:r>
            <a:r>
              <a:rPr lang="en-US" sz="1400" dirty="0" smtClean="0">
                <a:solidFill>
                  <a:srgbClr val="093E5F"/>
                </a:solidFill>
              </a:rPr>
              <a:t>x</a:t>
            </a:r>
            <a:r>
              <a:rPr lang="en-US" sz="1400" dirty="0" smtClean="0"/>
              <a:t>: maximum metric value across entire result set</a:t>
            </a:r>
          </a:p>
          <a:p>
            <a:r>
              <a:rPr lang="en-US" sz="1400" dirty="0">
                <a:solidFill>
                  <a:srgbClr val="093E5F"/>
                </a:solidFill>
              </a:rPr>
              <a:t>p</a:t>
            </a:r>
            <a:r>
              <a:rPr lang="en-US" sz="1400" dirty="0" smtClean="0"/>
              <a:t>: page that is being returned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p</a:t>
            </a:r>
            <a:r>
              <a:rPr lang="en-US" sz="1400" dirty="0" err="1" smtClean="0">
                <a:solidFill>
                  <a:srgbClr val="093E5F"/>
                </a:solidFill>
              </a:rPr>
              <a:t>s</a:t>
            </a:r>
            <a:r>
              <a:rPr lang="en-US" sz="1400" dirty="0" smtClean="0"/>
              <a:t>: number of items per page/page size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n</a:t>
            </a:r>
            <a:r>
              <a:rPr lang="en-US" sz="1400" dirty="0" err="1" smtClean="0">
                <a:solidFill>
                  <a:srgbClr val="093E5F"/>
                </a:solidFill>
              </a:rPr>
              <a:t>p</a:t>
            </a:r>
            <a:r>
              <a:rPr lang="en-US" sz="1400" dirty="0" smtClean="0"/>
              <a:t>: total number of pages</a:t>
            </a:r>
          </a:p>
          <a:p>
            <a:r>
              <a:rPr lang="en-US" sz="1400" dirty="0">
                <a:solidFill>
                  <a:srgbClr val="093E5F"/>
                </a:solidFill>
              </a:rPr>
              <a:t>n</a:t>
            </a:r>
            <a:r>
              <a:rPr lang="en-US" sz="1400" dirty="0" smtClean="0">
                <a:solidFill>
                  <a:srgbClr val="093E5F"/>
                </a:solidFill>
              </a:rPr>
              <a:t>r</a:t>
            </a:r>
            <a:r>
              <a:rPr lang="en-US" sz="1400" dirty="0" smtClean="0"/>
              <a:t>: total number of results across all pages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q</a:t>
            </a:r>
            <a:r>
              <a:rPr lang="en-US" sz="1400" dirty="0" err="1" smtClean="0">
                <a:solidFill>
                  <a:srgbClr val="093E5F"/>
                </a:solidFill>
              </a:rPr>
              <a:t>t</a:t>
            </a:r>
            <a:r>
              <a:rPr lang="en-US" sz="1400" dirty="0" smtClean="0"/>
              <a:t>: query time (seconds)</a:t>
            </a:r>
          </a:p>
          <a:p>
            <a:r>
              <a:rPr lang="en-US" sz="1400" dirty="0">
                <a:solidFill>
                  <a:srgbClr val="093E5F"/>
                </a:solidFill>
              </a:rPr>
              <a:t>r</a:t>
            </a:r>
            <a:r>
              <a:rPr lang="en-US" sz="1400" dirty="0" smtClean="0"/>
              <a:t>: collection of results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75096" y="2964495"/>
            <a:ext cx="480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93E5F"/>
                </a:solidFill>
              </a:rPr>
              <a:t>a: </a:t>
            </a:r>
            <a:r>
              <a:rPr lang="en-US" sz="1400" dirty="0" smtClean="0"/>
              <a:t>attribute</a:t>
            </a:r>
          </a:p>
          <a:p>
            <a:r>
              <a:rPr lang="en-US" sz="1400" dirty="0">
                <a:solidFill>
                  <a:srgbClr val="093E5F"/>
                </a:solidFill>
              </a:rPr>
              <a:t> </a:t>
            </a:r>
            <a:r>
              <a:rPr lang="en-US" sz="1400" dirty="0" smtClean="0">
                <a:solidFill>
                  <a:srgbClr val="093E5F"/>
                </a:solidFill>
              </a:rPr>
              <a:t>  c: </a:t>
            </a:r>
            <a:r>
              <a:rPr lang="en-US" sz="1400" dirty="0" smtClean="0">
                <a:solidFill>
                  <a:srgbClr val="3F3F3F"/>
                </a:solidFill>
              </a:rPr>
              <a:t>category</a:t>
            </a:r>
          </a:p>
          <a:p>
            <a:r>
              <a:rPr lang="en-US" sz="1400" dirty="0">
                <a:solidFill>
                  <a:srgbClr val="093E5F"/>
                </a:solidFill>
              </a:rPr>
              <a:t> </a:t>
            </a:r>
            <a:r>
              <a:rPr lang="en-US" sz="1400" dirty="0" smtClean="0">
                <a:solidFill>
                  <a:srgbClr val="093E5F"/>
                </a:solidFill>
              </a:rPr>
              <a:t>  v: </a:t>
            </a:r>
            <a:r>
              <a:rPr lang="en-US" sz="1400" dirty="0" smtClean="0">
                <a:solidFill>
                  <a:srgbClr val="3F3F3F"/>
                </a:solidFill>
              </a:rPr>
              <a:t>value</a:t>
            </a:r>
          </a:p>
          <a:p>
            <a:r>
              <a:rPr lang="en-US" sz="1400" dirty="0" smtClean="0">
                <a:solidFill>
                  <a:srgbClr val="093E5F"/>
                </a:solidFill>
              </a:rPr>
              <a:t>   id: </a:t>
            </a:r>
            <a:r>
              <a:rPr lang="en-US" sz="1400" dirty="0" smtClean="0">
                <a:solidFill>
                  <a:srgbClr val="3F3F3F"/>
                </a:solidFill>
              </a:rPr>
              <a:t>unique id of attribute</a:t>
            </a:r>
          </a:p>
          <a:p>
            <a:r>
              <a:rPr lang="en-US" sz="1400" dirty="0">
                <a:solidFill>
                  <a:srgbClr val="093E5F"/>
                </a:solidFill>
              </a:rPr>
              <a:t>m</a:t>
            </a:r>
            <a:r>
              <a:rPr lang="en-US" sz="1400" dirty="0" smtClean="0">
                <a:solidFill>
                  <a:srgbClr val="093E5F"/>
                </a:solidFill>
              </a:rPr>
              <a:t>: </a:t>
            </a:r>
            <a:r>
              <a:rPr lang="en-US" sz="1400" dirty="0" smtClean="0">
                <a:solidFill>
                  <a:srgbClr val="3F3F3F"/>
                </a:solidFill>
              </a:rPr>
              <a:t>metric: the normalized rollup metric of the result</a:t>
            </a:r>
            <a:endParaRPr lang="en-US" sz="1400" dirty="0">
              <a:solidFill>
                <a:srgbClr val="3F3F3F"/>
              </a:solidFill>
            </a:endParaRPr>
          </a:p>
        </p:txBody>
      </p:sp>
      <p:pic>
        <p:nvPicPr>
          <p:cNvPr id="4" name="Picture 3" descr="Screen Shot 2014-11-05 at 10.19.02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14"/>
          <a:stretch/>
        </p:blipFill>
        <p:spPr>
          <a:xfrm>
            <a:off x="4848058" y="785004"/>
            <a:ext cx="3006304" cy="42607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758688" y="4212210"/>
            <a:ext cx="1447800" cy="685800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60294" y="995899"/>
            <a:ext cx="61722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mecn</a:t>
            </a:r>
            <a:r>
              <a:rPr lang="en-US" sz="1200" dirty="0" smtClean="0"/>
              <a:t>: memory connections, the number of memories that were used to score the output</a:t>
            </a:r>
          </a:p>
          <a:p>
            <a:r>
              <a:rPr lang="en-US" sz="1200" dirty="0"/>
              <a:t>a</a:t>
            </a:r>
            <a:r>
              <a:rPr lang="en-US" sz="1200" dirty="0" smtClean="0"/>
              <a:t>m: advanced metric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me:  memory name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ma:  matrix block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v:  matrix name (default matrix holds all doubles)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s:   score ( equals connections when </a:t>
            </a:r>
            <a:r>
              <a:rPr lang="en-US" sz="1200" dirty="0" err="1" smtClean="0"/>
              <a:t>sm</a:t>
            </a:r>
            <a:r>
              <a:rPr lang="en-US" sz="1200" dirty="0" smtClean="0"/>
              <a:t>=0)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</a:t>
            </a:r>
            <a:r>
              <a:rPr lang="en-US" sz="1200" dirty="0" err="1" smtClean="0"/>
              <a:t>ct</a:t>
            </a:r>
            <a:r>
              <a:rPr lang="en-US" sz="1200" dirty="0" smtClean="0"/>
              <a:t>:  count- </a:t>
            </a:r>
            <a:r>
              <a:rPr lang="en-US" sz="1200" dirty="0"/>
              <a:t>sum of the association counts of the input </a:t>
            </a:r>
            <a:r>
              <a:rPr lang="en-US" sz="1200" dirty="0" smtClean="0"/>
              <a:t>attributes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(</a:t>
            </a:r>
            <a:r>
              <a:rPr lang="en-US" sz="1200" dirty="0"/>
              <a:t>query terms) to any given output attribute (result). 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   </a:t>
            </a:r>
            <a:r>
              <a:rPr lang="en-US" sz="1200" dirty="0" err="1" smtClean="0"/>
              <a:t>cn</a:t>
            </a:r>
            <a:r>
              <a:rPr lang="en-US" sz="1200" dirty="0" smtClean="0"/>
              <a:t>:  connections- </a:t>
            </a:r>
            <a:r>
              <a:rPr lang="en-US" sz="1200" dirty="0"/>
              <a:t>the number of input attributes (query terms</a:t>
            </a:r>
            <a:r>
              <a:rPr lang="en-US" sz="1200" dirty="0" smtClean="0"/>
              <a:t>)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that </a:t>
            </a:r>
            <a:r>
              <a:rPr lang="en-US" sz="1200" dirty="0"/>
              <a:t>are connected to output attributes (result</a:t>
            </a:r>
            <a:endParaRPr lang="en-US" sz="1200" dirty="0" smtClean="0"/>
          </a:p>
          <a:p>
            <a:r>
              <a:rPr lang="en-US" sz="1200" dirty="0"/>
              <a:t> </a:t>
            </a:r>
            <a:r>
              <a:rPr lang="en-US" sz="1200" dirty="0" smtClean="0"/>
              <a:t>  d: distance- </a:t>
            </a:r>
            <a:r>
              <a:rPr lang="en-US" sz="1200" dirty="0"/>
              <a:t>reflects the relevancy of the memory </a:t>
            </a:r>
            <a:r>
              <a:rPr lang="en-US" sz="1200" dirty="0" smtClean="0"/>
              <a:t>perspective. 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The </a:t>
            </a:r>
            <a:r>
              <a:rPr lang="en-US" sz="1200" dirty="0"/>
              <a:t>closer the distance, the more relevant the memory. </a:t>
            </a:r>
            <a:r>
              <a:rPr lang="en-US" sz="1200" dirty="0" smtClean="0"/>
              <a:t>For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example</a:t>
            </a:r>
            <a:r>
              <a:rPr lang="en-US" sz="1200" dirty="0"/>
              <a:t>, triple memories will have a distance of 0, while </a:t>
            </a:r>
            <a:r>
              <a:rPr lang="en-US" sz="1200" dirty="0" smtClean="0"/>
              <a:t>the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directory </a:t>
            </a:r>
            <a:r>
              <a:rPr lang="en-US" sz="1200" dirty="0"/>
              <a:t>memory will have a distance of 1. </a:t>
            </a:r>
            <a:r>
              <a:rPr lang="en-US" sz="1200" dirty="0" smtClean="0"/>
              <a:t> Also takes into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distance from preferred time.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p: priority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s: total score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</a:t>
            </a:r>
            <a:r>
              <a:rPr lang="en-US" sz="1200" dirty="0" err="1" smtClean="0"/>
              <a:t>ct</a:t>
            </a:r>
            <a:r>
              <a:rPr lang="en-US" sz="1200" dirty="0" smtClean="0"/>
              <a:t>: total count</a:t>
            </a:r>
          </a:p>
          <a:p>
            <a:r>
              <a:rPr lang="en-US" sz="1200" dirty="0" smtClean="0"/>
              <a:t>   </a:t>
            </a:r>
            <a:r>
              <a:rPr lang="en-US" sz="1200" dirty="0" err="1" smtClean="0"/>
              <a:t>cn</a:t>
            </a:r>
            <a:r>
              <a:rPr lang="en-US" sz="1200" dirty="0" smtClean="0"/>
              <a:t>: total connections</a:t>
            </a:r>
          </a:p>
          <a:p>
            <a:r>
              <a:rPr lang="en-US" sz="1200" dirty="0" err="1"/>
              <a:t>e</a:t>
            </a:r>
            <a:r>
              <a:rPr lang="en-US" sz="1200" dirty="0" err="1" smtClean="0"/>
              <a:t>xp</a:t>
            </a:r>
            <a:r>
              <a:rPr lang="en-US" sz="1200" dirty="0" smtClean="0"/>
              <a:t>: explanation- lists </a:t>
            </a:r>
            <a:r>
              <a:rPr lang="en-US" sz="1200" dirty="0" err="1" smtClean="0"/>
              <a:t>category:value</a:t>
            </a:r>
            <a:r>
              <a:rPr lang="en-US" sz="1200" dirty="0" smtClean="0"/>
              <a:t> pairs in query connected to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result</a:t>
            </a:r>
          </a:p>
          <a:p>
            <a:endParaRPr lang="en-US" sz="1200" dirty="0"/>
          </a:p>
        </p:txBody>
      </p:sp>
      <p:pic>
        <p:nvPicPr>
          <p:cNvPr id="5" name="Picture 4" descr="Screen Shot 2014-11-05 at 10.23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2288"/>
            <a:ext cx="2743200" cy="48512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0" y="34290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ml=0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0"/>
            <a:ext cx="6616700" cy="642135"/>
          </a:xfrm>
        </p:spPr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Connections API: advanced metric</a:t>
            </a:r>
            <a:endParaRPr lang="en-US" dirty="0">
              <a:solidFill>
                <a:srgbClr val="06398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40478" y="726775"/>
            <a:ext cx="594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connections</a:t>
            </a:r>
            <a:r>
              <a:rPr lang="en-US" sz="1400" dirty="0" err="1"/>
              <a:t>?q</a:t>
            </a:r>
            <a:r>
              <a:rPr lang="en-US" sz="1400" dirty="0"/>
              <a:t>=</a:t>
            </a:r>
            <a:r>
              <a:rPr lang="en-US" sz="1400" dirty="0" err="1"/>
              <a:t>saffron</a:t>
            </a:r>
            <a:r>
              <a:rPr lang="en-US" sz="1400" dirty="0" err="1">
                <a:solidFill>
                  <a:srgbClr val="063982"/>
                </a:solidFill>
              </a:rPr>
              <a:t>&amp;ml</a:t>
            </a:r>
            <a:r>
              <a:rPr lang="en-US" sz="1400" dirty="0">
                <a:solidFill>
                  <a:srgbClr val="063982"/>
                </a:solidFill>
              </a:rPr>
              <a:t>=2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400" y="184150"/>
            <a:ext cx="1447800" cy="685800"/>
          </a:xfrm>
          <a:prstGeom prst="rect">
            <a:avLst/>
          </a:prstGeom>
          <a:noFill/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/>
          <p:cNvSpPr/>
          <p:nvPr/>
        </p:nvSpPr>
        <p:spPr>
          <a:xfrm>
            <a:off x="1524000" y="171450"/>
            <a:ext cx="76200" cy="6858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9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04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3793"/>
            <a:ext cx="7467600" cy="514350"/>
          </a:xfrm>
        </p:spPr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Analogies API: find similar attributes</a:t>
            </a:r>
            <a:endParaRPr lang="en-US" dirty="0">
              <a:solidFill>
                <a:srgbClr val="06398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742950"/>
            <a:ext cx="8610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Two Steps:</a:t>
            </a:r>
          </a:p>
          <a:p>
            <a:endParaRPr lang="en-US" sz="2000" dirty="0" smtClean="0"/>
          </a:p>
          <a:p>
            <a:r>
              <a:rPr lang="en-US" sz="2000" dirty="0" smtClean="0"/>
              <a:t>1.  Gets best signature of your target attribute</a:t>
            </a:r>
          </a:p>
          <a:p>
            <a:pPr marL="800100" lvl="1" indent="-342900">
              <a:buClr>
                <a:schemeClr val="accent2"/>
              </a:buClr>
              <a:buFont typeface="Arial"/>
              <a:buChar char="•"/>
            </a:pPr>
            <a:r>
              <a:rPr lang="en-US" sz="2000" dirty="0" smtClean="0"/>
              <a:t>Signature generation method: frequency/mutual information/correlation</a:t>
            </a:r>
          </a:p>
          <a:p>
            <a:pPr marL="800100" lvl="1" indent="-342900">
              <a:buClr>
                <a:schemeClr val="accent2"/>
              </a:buClr>
              <a:buFont typeface="Arial"/>
              <a:buChar char="•"/>
            </a:pPr>
            <a:r>
              <a:rPr lang="en-US" sz="2000" dirty="0" smtClean="0"/>
              <a:t>Selects subset of connected attributes that best represent the target attribute</a:t>
            </a:r>
          </a:p>
          <a:p>
            <a:pPr marL="800100" lvl="1" indent="-342900">
              <a:buClr>
                <a:schemeClr val="accent2"/>
              </a:buClr>
              <a:buFont typeface="Arial"/>
              <a:buChar char="•"/>
            </a:pPr>
            <a:r>
              <a:rPr lang="en-US" sz="2000" dirty="0" smtClean="0"/>
              <a:t>Provide list of signature categories</a:t>
            </a:r>
          </a:p>
          <a:p>
            <a:pPr marL="800100" lvl="1" indent="-342900">
              <a:buFont typeface="Arial"/>
              <a:buChar char="•"/>
            </a:pPr>
            <a:endParaRPr lang="en-US" sz="2000" dirty="0" smtClean="0"/>
          </a:p>
          <a:p>
            <a:r>
              <a:rPr lang="en-US" sz="2000" dirty="0" smtClean="0"/>
              <a:t>2. Goes to all other attributes in target attribute category, inputs the signature terms into each of their memories and returns similarity score</a:t>
            </a:r>
          </a:p>
          <a:p>
            <a:pPr marL="800100" lvl="1" indent="-342900">
              <a:buClr>
                <a:schemeClr val="accent2"/>
              </a:buClr>
              <a:buFont typeface="Arial"/>
              <a:buChar char="•"/>
            </a:pPr>
            <a:r>
              <a:rPr lang="en-US" sz="2000" dirty="0"/>
              <a:t>	</a:t>
            </a:r>
            <a:r>
              <a:rPr lang="en-US" sz="2000" dirty="0" smtClean="0"/>
              <a:t>Define scoring metric (frequency, correlation,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97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30136"/>
            <a:ext cx="7467600" cy="461665"/>
          </a:xfrm>
        </p:spPr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Analogies call</a:t>
            </a:r>
            <a:endParaRPr lang="en-US" dirty="0">
              <a:solidFill>
                <a:srgbClr val="06398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707359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analogies?</a:t>
            </a:r>
            <a:r>
              <a:rPr lang="en-US" dirty="0" err="1"/>
              <a:t>a</a:t>
            </a:r>
            <a:r>
              <a:rPr lang="en-US" dirty="0" smtClean="0"/>
              <a:t>=</a:t>
            </a:r>
            <a:r>
              <a:rPr lang="en-US" dirty="0" err="1" smtClean="0"/>
              <a:t>person:abu</a:t>
            </a:r>
            <a:r>
              <a:rPr lang="en-US" dirty="0" smtClean="0"/>
              <a:t> </a:t>
            </a:r>
            <a:r>
              <a:rPr lang="en-US" dirty="0" err="1" smtClean="0"/>
              <a:t>hamza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1107409"/>
            <a:ext cx="48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93E5F"/>
                </a:solidFill>
              </a:rPr>
              <a:t>USE ANALOGIES TO:</a:t>
            </a:r>
          </a:p>
          <a:p>
            <a:r>
              <a:rPr lang="en-US" sz="1400" dirty="0">
                <a:solidFill>
                  <a:srgbClr val="093E5F"/>
                </a:solidFill>
              </a:rPr>
              <a:t> </a:t>
            </a:r>
            <a:r>
              <a:rPr lang="en-US" sz="1400" dirty="0" smtClean="0">
                <a:solidFill>
                  <a:srgbClr val="093E5F"/>
                </a:solidFill>
              </a:rPr>
              <a:t>    -FIND SIGNATURE OF ATTRIBUTE (</a:t>
            </a:r>
            <a:r>
              <a:rPr lang="en-US" sz="1400" dirty="0" err="1" smtClean="0">
                <a:solidFill>
                  <a:srgbClr val="093E5F"/>
                </a:solidFill>
              </a:rPr>
              <a:t>si</a:t>
            </a:r>
            <a:r>
              <a:rPr lang="en-US" sz="1400" dirty="0" smtClean="0">
                <a:solidFill>
                  <a:srgbClr val="093E5F"/>
                </a:solidFill>
              </a:rPr>
              <a:t>=true) or   </a:t>
            </a:r>
          </a:p>
          <a:p>
            <a:r>
              <a:rPr lang="en-US" sz="1400" dirty="0">
                <a:solidFill>
                  <a:srgbClr val="093E5F"/>
                </a:solidFill>
              </a:rPr>
              <a:t> </a:t>
            </a:r>
            <a:r>
              <a:rPr lang="en-US" sz="1400" dirty="0" smtClean="0">
                <a:solidFill>
                  <a:srgbClr val="093E5F"/>
                </a:solidFill>
              </a:rPr>
              <a:t>    -SIMILAR ENTITIES</a:t>
            </a:r>
          </a:p>
          <a:p>
            <a:endParaRPr lang="en-US" sz="1400" dirty="0" smtClean="0">
              <a:solidFill>
                <a:srgbClr val="093E5F"/>
              </a:solidFill>
            </a:endParaRPr>
          </a:p>
          <a:p>
            <a:r>
              <a:rPr lang="en-US" sz="1400" dirty="0" err="1" smtClean="0">
                <a:solidFill>
                  <a:srgbClr val="093E5F"/>
                </a:solidFill>
              </a:rPr>
              <a:t>mn</a:t>
            </a:r>
            <a:r>
              <a:rPr lang="en-US" sz="1400" dirty="0" smtClean="0"/>
              <a:t>: minimum metric value across entire result set</a:t>
            </a:r>
          </a:p>
          <a:p>
            <a:r>
              <a:rPr lang="en-US" sz="1400" dirty="0">
                <a:solidFill>
                  <a:srgbClr val="093E5F"/>
                </a:solidFill>
              </a:rPr>
              <a:t>m</a:t>
            </a:r>
            <a:r>
              <a:rPr lang="en-US" sz="1400" dirty="0" smtClean="0">
                <a:solidFill>
                  <a:srgbClr val="093E5F"/>
                </a:solidFill>
              </a:rPr>
              <a:t>x</a:t>
            </a:r>
            <a:r>
              <a:rPr lang="en-US" sz="1400" dirty="0" smtClean="0"/>
              <a:t>: maximum metric value across entire result set</a:t>
            </a:r>
          </a:p>
          <a:p>
            <a:r>
              <a:rPr lang="en-US" sz="1400" dirty="0">
                <a:solidFill>
                  <a:srgbClr val="093E5F"/>
                </a:solidFill>
              </a:rPr>
              <a:t>p</a:t>
            </a:r>
            <a:r>
              <a:rPr lang="en-US" sz="1400" dirty="0" smtClean="0"/>
              <a:t>: page that is being returned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p</a:t>
            </a:r>
            <a:r>
              <a:rPr lang="en-US" sz="1400" dirty="0" err="1" smtClean="0">
                <a:solidFill>
                  <a:srgbClr val="093E5F"/>
                </a:solidFill>
              </a:rPr>
              <a:t>s</a:t>
            </a:r>
            <a:r>
              <a:rPr lang="en-US" sz="1400" dirty="0" smtClean="0"/>
              <a:t>: number of items per page/page size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n</a:t>
            </a:r>
            <a:r>
              <a:rPr lang="en-US" sz="1400" dirty="0" err="1" smtClean="0">
                <a:solidFill>
                  <a:srgbClr val="093E5F"/>
                </a:solidFill>
              </a:rPr>
              <a:t>p</a:t>
            </a:r>
            <a:r>
              <a:rPr lang="en-US" sz="1400" dirty="0" smtClean="0"/>
              <a:t>: total number of pages</a:t>
            </a:r>
          </a:p>
          <a:p>
            <a:r>
              <a:rPr lang="en-US" sz="1400" dirty="0">
                <a:solidFill>
                  <a:srgbClr val="093E5F"/>
                </a:solidFill>
              </a:rPr>
              <a:t>n</a:t>
            </a:r>
            <a:r>
              <a:rPr lang="en-US" sz="1400" dirty="0" smtClean="0">
                <a:solidFill>
                  <a:srgbClr val="093E5F"/>
                </a:solidFill>
              </a:rPr>
              <a:t>r</a:t>
            </a:r>
            <a:r>
              <a:rPr lang="en-US" sz="1400" dirty="0" smtClean="0"/>
              <a:t>: total number of results across all pages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q</a:t>
            </a:r>
            <a:r>
              <a:rPr lang="en-US" sz="1400" dirty="0" err="1" smtClean="0">
                <a:solidFill>
                  <a:srgbClr val="093E5F"/>
                </a:solidFill>
              </a:rPr>
              <a:t>t</a:t>
            </a:r>
            <a:r>
              <a:rPr lang="en-US" sz="1400" dirty="0" smtClean="0"/>
              <a:t>: query time (seconds)</a:t>
            </a:r>
          </a:p>
          <a:p>
            <a:r>
              <a:rPr lang="en-US" sz="1400" dirty="0">
                <a:solidFill>
                  <a:srgbClr val="093E5F"/>
                </a:solidFill>
              </a:rPr>
              <a:t>r</a:t>
            </a:r>
            <a:r>
              <a:rPr lang="en-US" sz="1400" dirty="0" smtClean="0"/>
              <a:t>: collection of results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3684646"/>
            <a:ext cx="480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93E5F"/>
                </a:solidFill>
              </a:rPr>
              <a:t>a: </a:t>
            </a:r>
            <a:r>
              <a:rPr lang="en-US" sz="1400" dirty="0" smtClean="0"/>
              <a:t>attribute</a:t>
            </a:r>
          </a:p>
          <a:p>
            <a:r>
              <a:rPr lang="en-US" sz="1400" dirty="0">
                <a:solidFill>
                  <a:srgbClr val="093E5F"/>
                </a:solidFill>
              </a:rPr>
              <a:t> </a:t>
            </a:r>
            <a:r>
              <a:rPr lang="en-US" sz="1400" dirty="0" smtClean="0">
                <a:solidFill>
                  <a:srgbClr val="093E5F"/>
                </a:solidFill>
              </a:rPr>
              <a:t>  c: </a:t>
            </a:r>
            <a:r>
              <a:rPr lang="en-US" sz="1400" dirty="0" smtClean="0">
                <a:solidFill>
                  <a:srgbClr val="3F3F3F"/>
                </a:solidFill>
              </a:rPr>
              <a:t>category</a:t>
            </a:r>
          </a:p>
          <a:p>
            <a:r>
              <a:rPr lang="en-US" sz="1400" dirty="0">
                <a:solidFill>
                  <a:srgbClr val="093E5F"/>
                </a:solidFill>
              </a:rPr>
              <a:t> </a:t>
            </a:r>
            <a:r>
              <a:rPr lang="en-US" sz="1400" dirty="0" smtClean="0">
                <a:solidFill>
                  <a:srgbClr val="093E5F"/>
                </a:solidFill>
              </a:rPr>
              <a:t>  v: </a:t>
            </a:r>
            <a:r>
              <a:rPr lang="en-US" sz="1400" dirty="0" smtClean="0">
                <a:solidFill>
                  <a:srgbClr val="3F3F3F"/>
                </a:solidFill>
              </a:rPr>
              <a:t>value</a:t>
            </a:r>
          </a:p>
          <a:p>
            <a:r>
              <a:rPr lang="en-US" sz="1400" dirty="0" smtClean="0">
                <a:solidFill>
                  <a:srgbClr val="093E5F"/>
                </a:solidFill>
              </a:rPr>
              <a:t>   id: </a:t>
            </a:r>
            <a:r>
              <a:rPr lang="en-US" sz="1400" dirty="0" smtClean="0">
                <a:solidFill>
                  <a:srgbClr val="3F3F3F"/>
                </a:solidFill>
              </a:rPr>
              <a:t>unique id of attribute</a:t>
            </a:r>
          </a:p>
          <a:p>
            <a:r>
              <a:rPr lang="en-US" sz="1400" dirty="0">
                <a:solidFill>
                  <a:srgbClr val="093E5F"/>
                </a:solidFill>
              </a:rPr>
              <a:t>m</a:t>
            </a:r>
            <a:r>
              <a:rPr lang="en-US" sz="1400" dirty="0" smtClean="0">
                <a:solidFill>
                  <a:srgbClr val="093E5F"/>
                </a:solidFill>
              </a:rPr>
              <a:t>: </a:t>
            </a:r>
            <a:r>
              <a:rPr lang="en-US" sz="1400" dirty="0" smtClean="0">
                <a:solidFill>
                  <a:srgbClr val="3F3F3F"/>
                </a:solidFill>
              </a:rPr>
              <a:t>metric: the normalized rollup metric of the result</a:t>
            </a:r>
            <a:endParaRPr lang="en-US" sz="1400" dirty="0">
              <a:solidFill>
                <a:srgbClr val="3F3F3F"/>
              </a:solidFill>
            </a:endParaRPr>
          </a:p>
        </p:txBody>
      </p:sp>
      <p:pic>
        <p:nvPicPr>
          <p:cNvPr id="5" name="Picture 4" descr="Screen Shot 2014-12-15 at 4.30.16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68011"/>
            <a:ext cx="3276600" cy="47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4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1050"/>
            <a:ext cx="7467600" cy="514350"/>
          </a:xfrm>
        </p:spPr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Classification API  </a:t>
            </a:r>
            <a:endParaRPr lang="en-US" dirty="0">
              <a:solidFill>
                <a:srgbClr val="06398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314" y="987722"/>
            <a:ext cx="8534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93E5F"/>
                </a:solidFill>
              </a:rPr>
              <a:t>Use to return a rank-ordered list of classifications associated to query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93E5F"/>
                </a:solidFill>
              </a:rPr>
              <a:t>spam/not spam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93E5F"/>
                </a:solidFill>
              </a:rPr>
              <a:t>malignant/benign</a:t>
            </a:r>
            <a:endParaRPr lang="en-US" dirty="0">
              <a:solidFill>
                <a:srgbClr val="093E5F"/>
              </a:solidFill>
            </a:endParaRP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93E5F"/>
                </a:solidFill>
              </a:rPr>
              <a:t>edible/poisonous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93E5F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93E5F"/>
                </a:solidFill>
              </a:rPr>
              <a:t>Various scoring methods:</a:t>
            </a:r>
          </a:p>
          <a:p>
            <a:pPr marL="742950" lvl="1" indent="-28575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093E5F"/>
                </a:solidFill>
              </a:rPr>
              <a:t>frequency, nearest neighbor, etc.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93E5F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93E5F"/>
                </a:solidFill>
              </a:rPr>
              <a:t>Training set needed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093E5F"/>
              </a:solidFill>
            </a:endParaRPr>
          </a:p>
          <a:p>
            <a:endParaRPr lang="en-US" dirty="0" smtClean="0">
              <a:solidFill>
                <a:srgbClr val="093E5F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978400" y="2571750"/>
            <a:ext cx="1828800" cy="85725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Mushroom A</a:t>
            </a:r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3683000" y="3714750"/>
            <a:ext cx="1371600" cy="85725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Edible</a:t>
            </a:r>
            <a:endParaRPr lang="en-US" sz="1200" dirty="0"/>
          </a:p>
        </p:txBody>
      </p:sp>
      <p:sp>
        <p:nvSpPr>
          <p:cNvPr id="13" name="Oval 12"/>
          <p:cNvSpPr/>
          <p:nvPr/>
        </p:nvSpPr>
        <p:spPr>
          <a:xfrm>
            <a:off x="6731000" y="3714750"/>
            <a:ext cx="1371600" cy="857250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Poisonous</a:t>
            </a:r>
            <a:endParaRPr lang="en-US" sz="1200" dirty="0"/>
          </a:p>
        </p:txBody>
      </p:sp>
      <p:cxnSp>
        <p:nvCxnSpPr>
          <p:cNvPr id="17" name="Curved Connector 16"/>
          <p:cNvCxnSpPr>
            <a:stCxn id="5" idx="2"/>
          </p:cNvCxnSpPr>
          <p:nvPr/>
        </p:nvCxnSpPr>
        <p:spPr>
          <a:xfrm rot="10800000" flipV="1">
            <a:off x="4368800" y="3000375"/>
            <a:ext cx="609600" cy="69704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5" idx="6"/>
            <a:endCxn id="13" idx="0"/>
          </p:cNvCxnSpPr>
          <p:nvPr/>
        </p:nvCxnSpPr>
        <p:spPr>
          <a:xfrm>
            <a:off x="6807200" y="3000375"/>
            <a:ext cx="609600" cy="71437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16400" y="314325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56294" y="30861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39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30137"/>
            <a:ext cx="7467600" cy="461665"/>
          </a:xfrm>
        </p:spPr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Classification call </a:t>
            </a:r>
            <a:endParaRPr lang="en-US" dirty="0">
              <a:solidFill>
                <a:srgbClr val="06398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5100" y="704852"/>
            <a:ext cx="8267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/>
              <a:t>classifications</a:t>
            </a:r>
            <a:r>
              <a:rPr lang="en-US" sz="1600" dirty="0" err="1"/>
              <a:t>?q</a:t>
            </a:r>
            <a:r>
              <a:rPr lang="en-US" sz="1600" dirty="0"/>
              <a:t>="</a:t>
            </a:r>
            <a:r>
              <a:rPr lang="en-US" sz="1600" dirty="0" err="1"/>
              <a:t>veil-type":"partial</a:t>
            </a:r>
            <a:r>
              <a:rPr lang="en-US" sz="1600" dirty="0"/>
              <a:t>" "</a:t>
            </a:r>
            <a:r>
              <a:rPr lang="en-US" sz="1600" dirty="0" err="1"/>
              <a:t>veil-color":"white</a:t>
            </a:r>
            <a:r>
              <a:rPr lang="en-US" sz="1600" dirty="0"/>
              <a:t>" "</a:t>
            </a:r>
            <a:r>
              <a:rPr lang="en-US" sz="1600" dirty="0" err="1" smtClean="0"/>
              <a:t>gill-attachment</a:t>
            </a:r>
            <a:r>
              <a:rPr lang="en-US" sz="1600" dirty="0" err="1"/>
              <a:t>":"free"&amp;c</a:t>
            </a:r>
            <a:r>
              <a:rPr lang="en-US" sz="1600" dirty="0"/>
              <a:t>=edible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1116758"/>
            <a:ext cx="48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93E5F"/>
                </a:solidFill>
              </a:rPr>
              <a:t>*USE ANALOGIES OR CONNECTIONS TO FIND SIGNATURE (</a:t>
            </a:r>
            <a:r>
              <a:rPr lang="en-US" sz="1400" dirty="0" err="1" smtClean="0">
                <a:solidFill>
                  <a:srgbClr val="093E5F"/>
                </a:solidFill>
              </a:rPr>
              <a:t>si</a:t>
            </a:r>
            <a:r>
              <a:rPr lang="en-US" sz="1400" dirty="0" smtClean="0">
                <a:solidFill>
                  <a:srgbClr val="093E5F"/>
                </a:solidFill>
              </a:rPr>
              <a:t>=true)</a:t>
            </a:r>
          </a:p>
          <a:p>
            <a:r>
              <a:rPr lang="en-US" sz="1400" dirty="0" smtClean="0">
                <a:solidFill>
                  <a:srgbClr val="093E5F"/>
                </a:solidFill>
              </a:rPr>
              <a:t>*input signature as q parameter</a:t>
            </a:r>
          </a:p>
          <a:p>
            <a:endParaRPr lang="en-US" sz="1400" dirty="0" smtClean="0">
              <a:solidFill>
                <a:srgbClr val="093E5F"/>
              </a:solidFill>
            </a:endParaRPr>
          </a:p>
          <a:p>
            <a:r>
              <a:rPr lang="en-US" sz="1400" dirty="0" err="1" smtClean="0">
                <a:solidFill>
                  <a:srgbClr val="093E5F"/>
                </a:solidFill>
              </a:rPr>
              <a:t>mn</a:t>
            </a:r>
            <a:r>
              <a:rPr lang="en-US" sz="1400" dirty="0" smtClean="0"/>
              <a:t>: minimum metric value across entire result set</a:t>
            </a:r>
          </a:p>
          <a:p>
            <a:r>
              <a:rPr lang="en-US" sz="1400" dirty="0">
                <a:solidFill>
                  <a:srgbClr val="093E5F"/>
                </a:solidFill>
              </a:rPr>
              <a:t>m</a:t>
            </a:r>
            <a:r>
              <a:rPr lang="en-US" sz="1400" dirty="0" smtClean="0">
                <a:solidFill>
                  <a:srgbClr val="093E5F"/>
                </a:solidFill>
              </a:rPr>
              <a:t>x</a:t>
            </a:r>
            <a:r>
              <a:rPr lang="en-US" sz="1400" dirty="0" smtClean="0"/>
              <a:t>: maximum metric value across entire result set</a:t>
            </a:r>
          </a:p>
          <a:p>
            <a:r>
              <a:rPr lang="en-US" sz="1400" dirty="0">
                <a:solidFill>
                  <a:srgbClr val="093E5F"/>
                </a:solidFill>
              </a:rPr>
              <a:t>p</a:t>
            </a:r>
            <a:r>
              <a:rPr lang="en-US" sz="1400" dirty="0" smtClean="0"/>
              <a:t>: page that is being returned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p</a:t>
            </a:r>
            <a:r>
              <a:rPr lang="en-US" sz="1400" dirty="0" err="1" smtClean="0">
                <a:solidFill>
                  <a:srgbClr val="093E5F"/>
                </a:solidFill>
              </a:rPr>
              <a:t>s</a:t>
            </a:r>
            <a:r>
              <a:rPr lang="en-US" sz="1400" dirty="0" smtClean="0"/>
              <a:t>: number of items per page/page size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n</a:t>
            </a:r>
            <a:r>
              <a:rPr lang="en-US" sz="1400" dirty="0" err="1" smtClean="0">
                <a:solidFill>
                  <a:srgbClr val="093E5F"/>
                </a:solidFill>
              </a:rPr>
              <a:t>p</a:t>
            </a:r>
            <a:r>
              <a:rPr lang="en-US" sz="1400" dirty="0" smtClean="0"/>
              <a:t>: total number of pages</a:t>
            </a:r>
          </a:p>
          <a:p>
            <a:r>
              <a:rPr lang="en-US" sz="1400" dirty="0">
                <a:solidFill>
                  <a:srgbClr val="093E5F"/>
                </a:solidFill>
              </a:rPr>
              <a:t>n</a:t>
            </a:r>
            <a:r>
              <a:rPr lang="en-US" sz="1400" dirty="0" smtClean="0">
                <a:solidFill>
                  <a:srgbClr val="093E5F"/>
                </a:solidFill>
              </a:rPr>
              <a:t>r</a:t>
            </a:r>
            <a:r>
              <a:rPr lang="en-US" sz="1400" dirty="0" smtClean="0"/>
              <a:t>: total number of results across all pages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q</a:t>
            </a:r>
            <a:r>
              <a:rPr lang="en-US" sz="1400" dirty="0" err="1" smtClean="0">
                <a:solidFill>
                  <a:srgbClr val="093E5F"/>
                </a:solidFill>
              </a:rPr>
              <a:t>t</a:t>
            </a:r>
            <a:r>
              <a:rPr lang="en-US" sz="1400" dirty="0" smtClean="0"/>
              <a:t>: query time (seconds)</a:t>
            </a:r>
          </a:p>
          <a:p>
            <a:r>
              <a:rPr lang="en-US" sz="1400" dirty="0">
                <a:solidFill>
                  <a:srgbClr val="093E5F"/>
                </a:solidFill>
              </a:rPr>
              <a:t>r</a:t>
            </a:r>
            <a:r>
              <a:rPr lang="en-US" sz="1400" dirty="0" smtClean="0"/>
              <a:t>: collection of results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3706695"/>
            <a:ext cx="480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93E5F"/>
                </a:solidFill>
              </a:rPr>
              <a:t>a: </a:t>
            </a:r>
            <a:r>
              <a:rPr lang="en-US" sz="1400" dirty="0" smtClean="0"/>
              <a:t>attribute</a:t>
            </a:r>
          </a:p>
          <a:p>
            <a:r>
              <a:rPr lang="en-US" sz="1400" dirty="0">
                <a:solidFill>
                  <a:srgbClr val="093E5F"/>
                </a:solidFill>
              </a:rPr>
              <a:t> </a:t>
            </a:r>
            <a:r>
              <a:rPr lang="en-US" sz="1400" dirty="0" smtClean="0">
                <a:solidFill>
                  <a:srgbClr val="093E5F"/>
                </a:solidFill>
              </a:rPr>
              <a:t>  c: </a:t>
            </a:r>
            <a:r>
              <a:rPr lang="en-US" sz="1400" dirty="0" smtClean="0">
                <a:solidFill>
                  <a:srgbClr val="3F3F3F"/>
                </a:solidFill>
              </a:rPr>
              <a:t>category</a:t>
            </a:r>
          </a:p>
          <a:p>
            <a:r>
              <a:rPr lang="en-US" sz="1400" dirty="0">
                <a:solidFill>
                  <a:srgbClr val="093E5F"/>
                </a:solidFill>
              </a:rPr>
              <a:t> </a:t>
            </a:r>
            <a:r>
              <a:rPr lang="en-US" sz="1400" dirty="0" smtClean="0">
                <a:solidFill>
                  <a:srgbClr val="093E5F"/>
                </a:solidFill>
              </a:rPr>
              <a:t>  v: </a:t>
            </a:r>
            <a:r>
              <a:rPr lang="en-US" sz="1400" dirty="0" smtClean="0">
                <a:solidFill>
                  <a:srgbClr val="3F3F3F"/>
                </a:solidFill>
              </a:rPr>
              <a:t>value</a:t>
            </a:r>
          </a:p>
          <a:p>
            <a:r>
              <a:rPr lang="en-US" sz="1400" dirty="0" smtClean="0">
                <a:solidFill>
                  <a:srgbClr val="093E5F"/>
                </a:solidFill>
              </a:rPr>
              <a:t>   id: </a:t>
            </a:r>
            <a:r>
              <a:rPr lang="en-US" sz="1400" dirty="0" smtClean="0">
                <a:solidFill>
                  <a:srgbClr val="3F3F3F"/>
                </a:solidFill>
              </a:rPr>
              <a:t>unique id of attribute</a:t>
            </a:r>
          </a:p>
          <a:p>
            <a:r>
              <a:rPr lang="en-US" sz="1400" dirty="0">
                <a:solidFill>
                  <a:srgbClr val="093E5F"/>
                </a:solidFill>
              </a:rPr>
              <a:t>m</a:t>
            </a:r>
            <a:r>
              <a:rPr lang="en-US" sz="1400" dirty="0" smtClean="0">
                <a:solidFill>
                  <a:srgbClr val="093E5F"/>
                </a:solidFill>
              </a:rPr>
              <a:t>: </a:t>
            </a:r>
            <a:r>
              <a:rPr lang="en-US" sz="1400" dirty="0" smtClean="0">
                <a:solidFill>
                  <a:srgbClr val="3F3F3F"/>
                </a:solidFill>
              </a:rPr>
              <a:t>metric: the normalized rollup metric of the result</a:t>
            </a:r>
            <a:endParaRPr lang="en-US" sz="1400" dirty="0">
              <a:solidFill>
                <a:srgbClr val="3F3F3F"/>
              </a:solidFill>
            </a:endParaRPr>
          </a:p>
        </p:txBody>
      </p:sp>
      <p:pic>
        <p:nvPicPr>
          <p:cNvPr id="4" name="Picture 3" descr="Screen Shot 2014-12-16 at 8.44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997428"/>
            <a:ext cx="3048000" cy="41265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996950"/>
            <a:ext cx="4152900" cy="85725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4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90528"/>
            <a:ext cx="7467600" cy="461665"/>
          </a:xfrm>
        </p:spPr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Classification call </a:t>
            </a:r>
            <a:endParaRPr lang="en-US" dirty="0">
              <a:solidFill>
                <a:srgbClr val="06398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914390"/>
            <a:ext cx="8991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063982"/>
                </a:solidFill>
              </a:rPr>
              <a:t>classifications</a:t>
            </a:r>
            <a:r>
              <a:rPr lang="en-US" sz="1400" dirty="0" err="1">
                <a:solidFill>
                  <a:srgbClr val="063982"/>
                </a:solidFill>
              </a:rPr>
              <a:t>?q</a:t>
            </a:r>
            <a:r>
              <a:rPr lang="en-US" sz="1400" dirty="0">
                <a:solidFill>
                  <a:srgbClr val="063982"/>
                </a:solidFill>
              </a:rPr>
              <a:t>="</a:t>
            </a:r>
            <a:r>
              <a:rPr lang="en-US" sz="1400" dirty="0" err="1">
                <a:solidFill>
                  <a:srgbClr val="063982"/>
                </a:solidFill>
              </a:rPr>
              <a:t>veil-type":"partial</a:t>
            </a:r>
            <a:r>
              <a:rPr lang="en-US" sz="1400" dirty="0">
                <a:solidFill>
                  <a:srgbClr val="063982"/>
                </a:solidFill>
              </a:rPr>
              <a:t>" "</a:t>
            </a:r>
            <a:r>
              <a:rPr lang="en-US" sz="1400" dirty="0" err="1">
                <a:solidFill>
                  <a:srgbClr val="063982"/>
                </a:solidFill>
              </a:rPr>
              <a:t>veil-color":"white</a:t>
            </a:r>
            <a:r>
              <a:rPr lang="en-US" sz="1400" dirty="0">
                <a:solidFill>
                  <a:srgbClr val="063982"/>
                </a:solidFill>
              </a:rPr>
              <a:t>" "</a:t>
            </a:r>
            <a:r>
              <a:rPr lang="en-US" sz="1400" dirty="0" err="1">
                <a:solidFill>
                  <a:srgbClr val="063982"/>
                </a:solidFill>
              </a:rPr>
              <a:t>gill-attachment":"free"&amp;c</a:t>
            </a:r>
            <a:r>
              <a:rPr lang="en-US" sz="1400" dirty="0">
                <a:solidFill>
                  <a:srgbClr val="063982"/>
                </a:solidFill>
              </a:rPr>
              <a:t>=</a:t>
            </a:r>
            <a:r>
              <a:rPr lang="en-US" sz="1400" dirty="0" smtClean="0">
                <a:solidFill>
                  <a:srgbClr val="063982"/>
                </a:solidFill>
              </a:rPr>
              <a:t>edible</a:t>
            </a:r>
          </a:p>
          <a:p>
            <a:endParaRPr lang="en-US" sz="1400" dirty="0">
              <a:solidFill>
                <a:srgbClr val="063982"/>
              </a:solidFill>
            </a:endParaRPr>
          </a:p>
          <a:p>
            <a:r>
              <a:rPr lang="en-US" sz="1400" dirty="0" smtClean="0">
                <a:solidFill>
                  <a:srgbClr val="063982"/>
                </a:solidFill>
              </a:rPr>
              <a:t>-classification category must be a memory</a:t>
            </a:r>
          </a:p>
          <a:p>
            <a:r>
              <a:rPr lang="en-US" sz="1400" dirty="0" smtClean="0">
                <a:solidFill>
                  <a:srgbClr val="063982"/>
                </a:solidFill>
              </a:rPr>
              <a:t>-all other attributes don’t have to be memories, but attribute-to-attribute associations must be turned on</a:t>
            </a:r>
          </a:p>
          <a:p>
            <a:r>
              <a:rPr lang="en-US" sz="1400" dirty="0" smtClean="0">
                <a:solidFill>
                  <a:srgbClr val="063982"/>
                </a:solidFill>
              </a:rPr>
              <a:t>-classifications API does not use directory memory, goes to classification memories</a:t>
            </a:r>
            <a:endParaRPr lang="en-US" sz="1400" dirty="0">
              <a:solidFill>
                <a:srgbClr val="06398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68500" y="2940039"/>
            <a:ext cx="1905000" cy="1085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5100" y="2597139"/>
            <a:ext cx="533400" cy="342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6901" y="2311389"/>
            <a:ext cx="148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edible:edible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2600" y="3054340"/>
            <a:ext cx="1219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</a:t>
            </a:r>
            <a:r>
              <a:rPr lang="en-US" sz="1200" dirty="0" err="1" smtClean="0"/>
              <a:t>eil-type:partial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75424" y="3246640"/>
            <a:ext cx="1202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</a:t>
            </a:r>
            <a:r>
              <a:rPr lang="en-US" sz="1200" dirty="0" err="1" smtClean="0"/>
              <a:t>eil-color:white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3501" y="3397240"/>
            <a:ext cx="1493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</a:t>
            </a:r>
            <a:r>
              <a:rPr lang="en-US" sz="1200" dirty="0" err="1" smtClean="0"/>
              <a:t>ill-attachment:free</a:t>
            </a:r>
            <a:endParaRPr lang="en-US" sz="12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739900" y="3168639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739900" y="3340089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739900" y="3511539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235700" y="2940039"/>
            <a:ext cx="1905000" cy="1085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702300" y="2597139"/>
            <a:ext cx="533400" cy="342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64101" y="2311389"/>
            <a:ext cx="191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edible:poisonous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29800" y="3054340"/>
            <a:ext cx="1219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</a:t>
            </a:r>
            <a:r>
              <a:rPr lang="en-US" sz="1200" dirty="0" err="1" smtClean="0"/>
              <a:t>eil-type:partial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642624" y="3246640"/>
            <a:ext cx="1202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v</a:t>
            </a:r>
            <a:r>
              <a:rPr lang="en-US" sz="1200" dirty="0" err="1" smtClean="0"/>
              <a:t>eil-color:white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330701" y="3397240"/>
            <a:ext cx="1493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</a:t>
            </a:r>
            <a:r>
              <a:rPr lang="en-US" sz="1200" dirty="0" err="1" smtClean="0"/>
              <a:t>ill-attachment:free</a:t>
            </a:r>
            <a:endParaRPr lang="en-US" sz="12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007100" y="3168639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007100" y="3340089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007100" y="3511539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349500" y="2768589"/>
            <a:ext cx="0" cy="171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578100" y="2768589"/>
            <a:ext cx="0" cy="171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806700" y="2768589"/>
            <a:ext cx="0" cy="171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035300" y="2768589"/>
            <a:ext cx="0" cy="171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263900" y="2768589"/>
            <a:ext cx="0" cy="171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692900" y="2768589"/>
            <a:ext cx="0" cy="171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921500" y="2768589"/>
            <a:ext cx="0" cy="171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150100" y="2768589"/>
            <a:ext cx="0" cy="171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378700" y="2768589"/>
            <a:ext cx="0" cy="171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607300" y="2768589"/>
            <a:ext cx="0" cy="171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own Arrow 6"/>
          <p:cNvSpPr/>
          <p:nvPr/>
        </p:nvSpPr>
        <p:spPr>
          <a:xfrm>
            <a:off x="2730500" y="4025889"/>
            <a:ext cx="304800" cy="5715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30366" y="4540239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</a:t>
            </a:r>
            <a:r>
              <a:rPr lang="en-US" sz="1600" dirty="0" smtClean="0"/>
              <a:t>core</a:t>
            </a:r>
            <a:endParaRPr lang="en-US" sz="1600" dirty="0"/>
          </a:p>
        </p:txBody>
      </p:sp>
      <p:sp>
        <p:nvSpPr>
          <p:cNvPr id="37" name="Down Arrow 36"/>
          <p:cNvSpPr/>
          <p:nvPr/>
        </p:nvSpPr>
        <p:spPr>
          <a:xfrm>
            <a:off x="7150100" y="4025889"/>
            <a:ext cx="304800" cy="5715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949966" y="4540239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</a:t>
            </a:r>
            <a:r>
              <a:rPr lang="en-US" sz="1600" dirty="0" smtClean="0"/>
              <a:t>core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03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131480" y="1523419"/>
            <a:ext cx="5553052" cy="301347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Saffron unifies data sources, by </a:t>
            </a:r>
            <a:r>
              <a:rPr lang="en-US" u="sng" dirty="0" smtClean="0">
                <a:solidFill>
                  <a:srgbClr val="FF6600"/>
                </a:solidFill>
                <a:latin typeface="Gotham Medium" pitchFamily="50" charset="0"/>
              </a:rPr>
              <a:t>connecting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people, places, things, events </a:t>
            </a:r>
            <a:r>
              <a:rPr lang="en-US" dirty="0">
                <a:latin typeface="Gotham Medium" pitchFamily="50" charset="0"/>
              </a:rPr>
              <a:t>at the entity </a:t>
            </a:r>
            <a:r>
              <a:rPr lang="en-US" dirty="0" smtClean="0">
                <a:latin typeface="Gotham Medium" pitchFamily="50" charset="0"/>
              </a:rPr>
              <a:t>level</a:t>
            </a:r>
          </a:p>
          <a:p>
            <a:pPr marL="0" indent="0">
              <a:buNone/>
            </a:pPr>
            <a:endParaRPr lang="en-US" dirty="0" smtClean="0">
              <a:solidFill>
                <a:srgbClr val="FF6600"/>
              </a:solidFill>
              <a:latin typeface="Gotham Medium" pitchFamily="50" charset="0"/>
            </a:endParaRPr>
          </a:p>
          <a:p>
            <a:r>
              <a:rPr lang="en-US" dirty="0" smtClean="0"/>
              <a:t>Saffron also </a:t>
            </a:r>
            <a:r>
              <a:rPr lang="en-US" u="sng" dirty="0" smtClean="0">
                <a:solidFill>
                  <a:srgbClr val="FF6600"/>
                </a:solidFill>
                <a:latin typeface="Gotham Medium" pitchFamily="50" charset="0"/>
              </a:rPr>
              <a:t>counts</a:t>
            </a:r>
            <a:r>
              <a:rPr lang="en-US" dirty="0" smtClean="0">
                <a:solidFill>
                  <a:srgbClr val="FF6600"/>
                </a:solidFill>
                <a:latin typeface="Gotham Medium" pitchFamily="50" charset="0"/>
              </a:rPr>
              <a:t> </a:t>
            </a:r>
            <a:r>
              <a:rPr lang="en-US" dirty="0" smtClean="0">
                <a:solidFill>
                  <a:srgbClr val="3F3F3F"/>
                </a:solidFill>
                <a:latin typeface="Gotham Medium" pitchFamily="50" charset="0"/>
              </a:rPr>
              <a:t>the frequency of the connections </a:t>
            </a:r>
            <a:r>
              <a:rPr lang="en-US" dirty="0" smtClean="0">
                <a:solidFill>
                  <a:srgbClr val="3F3F3F"/>
                </a:solidFill>
              </a:rPr>
              <a:t>between entities </a:t>
            </a:r>
            <a:r>
              <a:rPr lang="en-US" dirty="0" smtClean="0">
                <a:solidFill>
                  <a:srgbClr val="3F3F3F"/>
                </a:solidFill>
                <a:latin typeface="Gotham Medium" pitchFamily="50" charset="0"/>
              </a:rPr>
              <a:t>in context </a:t>
            </a:r>
            <a:r>
              <a:rPr lang="en-US" dirty="0" smtClean="0">
                <a:solidFill>
                  <a:srgbClr val="3F3F3F"/>
                </a:solidFill>
              </a:rPr>
              <a:t>of who, what, when, where, and why</a:t>
            </a:r>
            <a:endParaRPr lang="en-US" dirty="0">
              <a:solidFill>
                <a:srgbClr val="3F3F3F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Saffron continuously </a:t>
            </a:r>
            <a:r>
              <a:rPr lang="en-US" dirty="0">
                <a:solidFill>
                  <a:srgbClr val="3F3F3F"/>
                </a:solidFill>
                <a:latin typeface="Gotham Medium" pitchFamily="50" charset="0"/>
              </a:rPr>
              <a:t>learns the </a:t>
            </a:r>
            <a:r>
              <a:rPr lang="en-US" u="sng" dirty="0">
                <a:solidFill>
                  <a:srgbClr val="FF6600"/>
                </a:solidFill>
                <a:latin typeface="Gotham Medium" pitchFamily="50" charset="0"/>
              </a:rPr>
              <a:t>context</a:t>
            </a:r>
            <a:r>
              <a:rPr lang="en-US" dirty="0" smtClean="0"/>
              <a:t> in which three objects are connected as new data arrives</a:t>
            </a:r>
          </a:p>
          <a:p>
            <a:endParaRPr lang="en-US" dirty="0"/>
          </a:p>
          <a:p>
            <a:r>
              <a:rPr lang="en-US" dirty="0" smtClean="0"/>
              <a:t>Saffron measures the </a:t>
            </a:r>
            <a:r>
              <a:rPr lang="en-US" u="sng" dirty="0" smtClean="0">
                <a:solidFill>
                  <a:srgbClr val="FF6600"/>
                </a:solidFill>
                <a:latin typeface="Gotham Medium" pitchFamily="50" charset="0"/>
              </a:rPr>
              <a:t>closeness</a:t>
            </a:r>
            <a:r>
              <a:rPr lang="en-US" dirty="0" smtClean="0">
                <a:solidFill>
                  <a:srgbClr val="FF6600"/>
                </a:solidFill>
                <a:latin typeface="Gotham Medium" pitchFamily="50" charset="0"/>
              </a:rPr>
              <a:t> </a:t>
            </a:r>
            <a:r>
              <a:rPr lang="en-US" dirty="0" smtClean="0">
                <a:solidFill>
                  <a:srgbClr val="3F3F3F"/>
                </a:solidFill>
                <a:latin typeface="Gotham Medium" pitchFamily="50" charset="0"/>
              </a:rPr>
              <a:t>of the similarity </a:t>
            </a:r>
            <a:r>
              <a:rPr lang="en-US" dirty="0" smtClean="0">
                <a:solidFill>
                  <a:srgbClr val="3F3F3F"/>
                </a:solidFill>
              </a:rPr>
              <a:t>between objects based on the </a:t>
            </a:r>
            <a:r>
              <a:rPr lang="en-US" dirty="0" smtClean="0">
                <a:solidFill>
                  <a:srgbClr val="3F3F3F"/>
                </a:solidFill>
                <a:latin typeface="Gotham Medium" pitchFamily="50" charset="0"/>
              </a:rPr>
              <a:t>context</a:t>
            </a:r>
            <a:r>
              <a:rPr lang="en-US" dirty="0" smtClean="0">
                <a:solidFill>
                  <a:srgbClr val="3F3F3F"/>
                </a:solidFill>
              </a:rPr>
              <a:t> of the </a:t>
            </a:r>
            <a:r>
              <a:rPr lang="en-US" dirty="0" smtClean="0"/>
              <a:t>question or problem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5982"/>
            <a:ext cx="86106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HOW saffron WORKS – the 4c</a:t>
            </a:r>
            <a:r>
              <a:rPr lang="en-US" cap="none" dirty="0" smtClean="0"/>
              <a:t>s</a:t>
            </a:r>
            <a:endParaRPr lang="en-US" cap="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8" y="2115054"/>
            <a:ext cx="1917103" cy="1830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1" y="826864"/>
            <a:ext cx="524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6600"/>
                </a:solidFill>
              </a:rPr>
              <a:t>Connections</a:t>
            </a:r>
            <a:r>
              <a:rPr lang="en-US" b="1" i="1" dirty="0">
                <a:solidFill>
                  <a:srgbClr val="FF6600"/>
                </a:solidFill>
              </a:rPr>
              <a:t>, </a:t>
            </a:r>
            <a:r>
              <a:rPr lang="en-US" b="1" i="1" dirty="0" smtClean="0">
                <a:solidFill>
                  <a:srgbClr val="FF6600"/>
                </a:solidFill>
              </a:rPr>
              <a:t>Counts</a:t>
            </a:r>
            <a:r>
              <a:rPr lang="en-US" b="1" i="1" dirty="0">
                <a:solidFill>
                  <a:srgbClr val="FF6600"/>
                </a:solidFill>
              </a:rPr>
              <a:t>, </a:t>
            </a:r>
            <a:r>
              <a:rPr lang="en-US" b="1" i="1" dirty="0" smtClean="0">
                <a:solidFill>
                  <a:srgbClr val="FF6600"/>
                </a:solidFill>
              </a:rPr>
              <a:t>Context </a:t>
            </a:r>
            <a:r>
              <a:rPr lang="en-US" b="1" i="1" dirty="0">
                <a:solidFill>
                  <a:srgbClr val="FF6600"/>
                </a:solidFill>
              </a:rPr>
              <a:t>and </a:t>
            </a:r>
            <a:r>
              <a:rPr lang="en-US" b="1" i="1" dirty="0" smtClean="0">
                <a:solidFill>
                  <a:srgbClr val="FF6600"/>
                </a:solidFill>
              </a:rPr>
              <a:t>Closeness</a:t>
            </a:r>
            <a:endParaRPr lang="en-US" b="1" i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28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4887"/>
            <a:ext cx="8686800" cy="5143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63982"/>
                </a:solidFill>
              </a:rPr>
              <a:t>Trends API:   </a:t>
            </a:r>
            <a:endParaRPr lang="en-US" dirty="0">
              <a:solidFill>
                <a:srgbClr val="06398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385883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trends</a:t>
            </a:r>
            <a:r>
              <a:rPr lang="en-US" dirty="0" err="1"/>
              <a:t>?q</a:t>
            </a:r>
            <a:r>
              <a:rPr lang="en-US" dirty="0"/>
              <a:t>=</a:t>
            </a:r>
            <a:r>
              <a:rPr lang="en-US" dirty="0" err="1"/>
              <a:t>city:london&amp;c</a:t>
            </a:r>
            <a:r>
              <a:rPr lang="en-US" dirty="0"/>
              <a:t>=person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" y="1605733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 smtClean="0">
              <a:solidFill>
                <a:srgbClr val="093E5F"/>
              </a:solidFill>
            </a:endParaRPr>
          </a:p>
          <a:p>
            <a:r>
              <a:rPr lang="en-US" sz="1400" dirty="0" err="1" smtClean="0">
                <a:solidFill>
                  <a:srgbClr val="093E5F"/>
                </a:solidFill>
              </a:rPr>
              <a:t>mn</a:t>
            </a:r>
            <a:r>
              <a:rPr lang="en-US" sz="1400" dirty="0" smtClean="0"/>
              <a:t>: minimum metric value across entire result set</a:t>
            </a:r>
          </a:p>
          <a:p>
            <a:r>
              <a:rPr lang="en-US" sz="1400" dirty="0">
                <a:solidFill>
                  <a:srgbClr val="093E5F"/>
                </a:solidFill>
              </a:rPr>
              <a:t>m</a:t>
            </a:r>
            <a:r>
              <a:rPr lang="en-US" sz="1400" dirty="0" smtClean="0">
                <a:solidFill>
                  <a:srgbClr val="093E5F"/>
                </a:solidFill>
              </a:rPr>
              <a:t>x</a:t>
            </a:r>
            <a:r>
              <a:rPr lang="en-US" sz="1400" dirty="0" smtClean="0"/>
              <a:t>: maximum metric value across entire result set</a:t>
            </a:r>
          </a:p>
          <a:p>
            <a:r>
              <a:rPr lang="en-US" sz="1400" dirty="0">
                <a:solidFill>
                  <a:srgbClr val="093E5F"/>
                </a:solidFill>
              </a:rPr>
              <a:t>p</a:t>
            </a:r>
            <a:r>
              <a:rPr lang="en-US" sz="1400" dirty="0" smtClean="0"/>
              <a:t>: page that is being returned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p</a:t>
            </a:r>
            <a:r>
              <a:rPr lang="en-US" sz="1400" dirty="0" err="1" smtClean="0">
                <a:solidFill>
                  <a:srgbClr val="093E5F"/>
                </a:solidFill>
              </a:rPr>
              <a:t>s</a:t>
            </a:r>
            <a:r>
              <a:rPr lang="en-US" sz="1400" dirty="0" smtClean="0"/>
              <a:t>: number of items per page/page size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n</a:t>
            </a:r>
            <a:r>
              <a:rPr lang="en-US" sz="1400" dirty="0" err="1" smtClean="0">
                <a:solidFill>
                  <a:srgbClr val="093E5F"/>
                </a:solidFill>
              </a:rPr>
              <a:t>p</a:t>
            </a:r>
            <a:r>
              <a:rPr lang="en-US" sz="1400" dirty="0" smtClean="0"/>
              <a:t>: total number of pages</a:t>
            </a:r>
          </a:p>
          <a:p>
            <a:r>
              <a:rPr lang="en-US" sz="1400" dirty="0">
                <a:solidFill>
                  <a:srgbClr val="093E5F"/>
                </a:solidFill>
              </a:rPr>
              <a:t>n</a:t>
            </a:r>
            <a:r>
              <a:rPr lang="en-US" sz="1400" dirty="0" smtClean="0">
                <a:solidFill>
                  <a:srgbClr val="093E5F"/>
                </a:solidFill>
              </a:rPr>
              <a:t>r</a:t>
            </a:r>
            <a:r>
              <a:rPr lang="en-US" sz="1400" dirty="0" smtClean="0"/>
              <a:t>: total number of results across all pages</a:t>
            </a:r>
          </a:p>
          <a:p>
            <a:r>
              <a:rPr lang="en-US" sz="1400" dirty="0" err="1">
                <a:solidFill>
                  <a:srgbClr val="093E5F"/>
                </a:solidFill>
              </a:rPr>
              <a:t>q</a:t>
            </a:r>
            <a:r>
              <a:rPr lang="en-US" sz="1400" dirty="0" err="1" smtClean="0">
                <a:solidFill>
                  <a:srgbClr val="093E5F"/>
                </a:solidFill>
              </a:rPr>
              <a:t>t</a:t>
            </a:r>
            <a:r>
              <a:rPr lang="en-US" sz="1400" dirty="0" smtClean="0"/>
              <a:t>: query time (seconds)</a:t>
            </a:r>
          </a:p>
          <a:p>
            <a:r>
              <a:rPr lang="en-US" sz="1400" dirty="0">
                <a:solidFill>
                  <a:srgbClr val="093E5F"/>
                </a:solidFill>
              </a:rPr>
              <a:t>r</a:t>
            </a:r>
            <a:r>
              <a:rPr lang="en-US" sz="1400" dirty="0" smtClean="0"/>
              <a:t>: collection of results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3528413"/>
            <a:ext cx="480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93E5F"/>
                </a:solidFill>
              </a:rPr>
              <a:t>a: </a:t>
            </a:r>
            <a:r>
              <a:rPr lang="en-US" sz="1400" dirty="0" smtClean="0"/>
              <a:t>attribute</a:t>
            </a:r>
          </a:p>
          <a:p>
            <a:r>
              <a:rPr lang="en-US" sz="1400" dirty="0">
                <a:solidFill>
                  <a:srgbClr val="093E5F"/>
                </a:solidFill>
              </a:rPr>
              <a:t> </a:t>
            </a:r>
            <a:r>
              <a:rPr lang="en-US" sz="1400" dirty="0" smtClean="0">
                <a:solidFill>
                  <a:srgbClr val="093E5F"/>
                </a:solidFill>
              </a:rPr>
              <a:t>  c: </a:t>
            </a:r>
            <a:r>
              <a:rPr lang="en-US" sz="1400" dirty="0" smtClean="0">
                <a:solidFill>
                  <a:srgbClr val="3F3F3F"/>
                </a:solidFill>
              </a:rPr>
              <a:t>category</a:t>
            </a:r>
          </a:p>
          <a:p>
            <a:r>
              <a:rPr lang="en-US" sz="1400" dirty="0">
                <a:solidFill>
                  <a:srgbClr val="093E5F"/>
                </a:solidFill>
              </a:rPr>
              <a:t> </a:t>
            </a:r>
            <a:r>
              <a:rPr lang="en-US" sz="1400" dirty="0" smtClean="0">
                <a:solidFill>
                  <a:srgbClr val="093E5F"/>
                </a:solidFill>
              </a:rPr>
              <a:t>  v: </a:t>
            </a:r>
            <a:r>
              <a:rPr lang="en-US" sz="1400" dirty="0" smtClean="0">
                <a:solidFill>
                  <a:srgbClr val="3F3F3F"/>
                </a:solidFill>
              </a:rPr>
              <a:t>value</a:t>
            </a:r>
          </a:p>
          <a:p>
            <a:r>
              <a:rPr lang="en-US" sz="1400" dirty="0" smtClean="0">
                <a:solidFill>
                  <a:srgbClr val="093E5F"/>
                </a:solidFill>
              </a:rPr>
              <a:t>   id: </a:t>
            </a:r>
            <a:r>
              <a:rPr lang="en-US" sz="1400" dirty="0" smtClean="0">
                <a:solidFill>
                  <a:srgbClr val="3F3F3F"/>
                </a:solidFill>
              </a:rPr>
              <a:t>unique id of attribute</a:t>
            </a:r>
          </a:p>
          <a:p>
            <a:r>
              <a:rPr lang="en-US" sz="1400" dirty="0">
                <a:solidFill>
                  <a:srgbClr val="093E5F"/>
                </a:solidFill>
              </a:rPr>
              <a:t>m</a:t>
            </a:r>
            <a:r>
              <a:rPr lang="en-US" sz="1400" dirty="0" smtClean="0">
                <a:solidFill>
                  <a:srgbClr val="093E5F"/>
                </a:solidFill>
              </a:rPr>
              <a:t>: </a:t>
            </a:r>
            <a:r>
              <a:rPr lang="en-US" sz="1400" dirty="0" smtClean="0">
                <a:solidFill>
                  <a:srgbClr val="3F3F3F"/>
                </a:solidFill>
              </a:rPr>
              <a:t>metric</a:t>
            </a:r>
            <a:r>
              <a:rPr lang="en-US" sz="1400" dirty="0" smtClean="0">
                <a:solidFill>
                  <a:srgbClr val="063982"/>
                </a:solidFill>
              </a:rPr>
              <a:t>: slope of linear regression</a:t>
            </a:r>
            <a:endParaRPr lang="en-US" sz="1400" dirty="0">
              <a:solidFill>
                <a:srgbClr val="063982"/>
              </a:solidFill>
            </a:endParaRPr>
          </a:p>
        </p:txBody>
      </p:sp>
      <p:pic>
        <p:nvPicPr>
          <p:cNvPr id="4" name="Picture 3" descr="Screen Shot 2014-12-16 at 8.51.11 A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411435"/>
            <a:ext cx="3136900" cy="44042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581400" y="2441275"/>
            <a:ext cx="3048000" cy="2061715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41300" y="764412"/>
            <a:ext cx="55383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63982"/>
                </a:solidFill>
              </a:rPr>
              <a:t>Returns rank order list of linear regression slope of connections to query terms over time</a:t>
            </a:r>
            <a:br>
              <a:rPr lang="en-US" dirty="0">
                <a:solidFill>
                  <a:srgbClr val="063982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2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2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0"/>
            <a:ext cx="8610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EC752C"/>
                </a:solidFill>
                <a:latin typeface="Intel Clear"/>
                <a:cs typeface="Intel Clear"/>
              </a:rPr>
              <a:t>Google search for frequencies</a:t>
            </a:r>
          </a:p>
          <a:p>
            <a:pPr marL="0" indent="0">
              <a:buNone/>
            </a:pPr>
            <a:r>
              <a:rPr lang="en-US" dirty="0"/>
              <a:t>“cowboy</a:t>
            </a:r>
            <a:r>
              <a:rPr lang="en-US" dirty="0" smtClean="0"/>
              <a:t>”, “saddle”, “movie”, “cowboy saddle”, “cowboy movie”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with Raw Counts</a:t>
            </a:r>
            <a:endParaRPr lang="en-US" dirty="0"/>
          </a:p>
        </p:txBody>
      </p:sp>
      <p:pic>
        <p:nvPicPr>
          <p:cNvPr id="18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3" b="51206"/>
          <a:stretch/>
        </p:blipFill>
        <p:spPr>
          <a:xfrm>
            <a:off x="685801" y="2337040"/>
            <a:ext cx="7574821" cy="19050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03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BASIC Information Theory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38801" y="819152"/>
            <a:ext cx="3264695" cy="3242209"/>
          </a:xfrm>
          <a:prstGeom prst="ellipse">
            <a:avLst/>
          </a:prstGeom>
          <a:solidFill>
            <a:schemeClr val="accent2">
              <a:lumMod val="50000"/>
              <a:alpha val="51000"/>
            </a:schemeClr>
          </a:solidFill>
          <a:ln w="26424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1.89 Billion</a:t>
            </a:r>
          </a:p>
        </p:txBody>
      </p:sp>
      <p:sp>
        <p:nvSpPr>
          <p:cNvPr id="8" name="Oval 7"/>
          <p:cNvSpPr/>
          <p:nvPr/>
        </p:nvSpPr>
        <p:spPr>
          <a:xfrm>
            <a:off x="6679096" y="3896139"/>
            <a:ext cx="175592" cy="165222"/>
          </a:xfrm>
          <a:prstGeom prst="ellipse">
            <a:avLst/>
          </a:prstGeom>
          <a:solidFill>
            <a:schemeClr val="accent2">
              <a:lumMod val="50000"/>
              <a:alpha val="51000"/>
            </a:schemeClr>
          </a:solidFill>
          <a:ln w="26424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342762" y="4263488"/>
            <a:ext cx="2013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2"/>
                </a:solidFill>
                <a:latin typeface="+mn-lt"/>
              </a:rPr>
              <a:t>~20 Times Larger</a:t>
            </a:r>
            <a:endParaRPr lang="en-US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894482" y="2425148"/>
            <a:ext cx="1375492" cy="1373451"/>
          </a:xfrm>
          <a:prstGeom prst="ellipse">
            <a:avLst/>
          </a:prstGeom>
          <a:solidFill>
            <a:schemeClr val="accent2">
              <a:lumMod val="50000"/>
              <a:alpha val="51000"/>
            </a:schemeClr>
          </a:solidFill>
          <a:ln w="26424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95M</a:t>
            </a:r>
          </a:p>
        </p:txBody>
      </p:sp>
      <p:sp>
        <p:nvSpPr>
          <p:cNvPr id="13" name="Oval 12"/>
          <p:cNvSpPr/>
          <p:nvPr/>
        </p:nvSpPr>
        <p:spPr>
          <a:xfrm>
            <a:off x="1381516" y="3140766"/>
            <a:ext cx="927488" cy="920595"/>
          </a:xfrm>
          <a:prstGeom prst="ellipse">
            <a:avLst/>
          </a:prstGeom>
          <a:solidFill>
            <a:schemeClr val="accent2">
              <a:lumMod val="50000"/>
              <a:alpha val="51000"/>
            </a:schemeClr>
          </a:solidFill>
          <a:ln w="26424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64M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8250" y="4263488"/>
            <a:ext cx="215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tx2"/>
                </a:solidFill>
              </a:rPr>
              <a:t>1.48</a:t>
            </a:r>
            <a:r>
              <a:rPr lang="en-US" smtClean="0">
                <a:solidFill>
                  <a:schemeClr val="tx2"/>
                </a:solidFill>
                <a:latin typeface="+mn-lt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+mn-lt"/>
              </a:rPr>
              <a:t>Times Larger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08713" y="97403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/>
                </a:solidFill>
                <a:latin typeface="+mn-lt"/>
              </a:rPr>
              <a:t>Movie</a:t>
            </a:r>
            <a:endParaRPr lang="en-US" dirty="0" err="1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825" y="3828885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/>
                </a:solidFill>
                <a:latin typeface="+mn-lt"/>
              </a:rPr>
              <a:t>Cowboy</a:t>
            </a:r>
            <a:endParaRPr lang="en-US" dirty="0" smtClean="0">
              <a:solidFill>
                <a:schemeClr val="tx2"/>
              </a:solidFill>
              <a:latin typeface="+mn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342762" y="4013551"/>
            <a:ext cx="287112" cy="9939"/>
          </a:xfrm>
          <a:prstGeom prst="straightConnector1">
            <a:avLst/>
          </a:prstGeom>
          <a:ln w="9525" cap="rnd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50752" y="229367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2"/>
                </a:solidFill>
                <a:latin typeface="+mn-lt"/>
              </a:rPr>
              <a:t>Cowboy</a:t>
            </a:r>
            <a:endParaRPr lang="en-US" dirty="0" smtClean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6490" y="341639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Saddle</a:t>
            </a:r>
            <a:endParaRPr lang="en-US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185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Generalized Dependency As Cognitive Distance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26" b="3004"/>
          <a:stretch/>
        </p:blipFill>
        <p:spPr>
          <a:xfrm>
            <a:off x="762000" y="3028950"/>
            <a:ext cx="7503406" cy="14478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304800" y="1047751"/>
            <a:ext cx="9067800" cy="1551194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r>
              <a:rPr lang="en-US" sz="1600" b="1" dirty="0">
                <a:solidFill>
                  <a:srgbClr val="EC752C"/>
                </a:solidFill>
                <a:latin typeface="Intel Clear"/>
                <a:cs typeface="Intel Clear"/>
              </a:rPr>
              <a:t>Which is closer to cowboy? Saddle or movie?</a:t>
            </a:r>
          </a:p>
          <a:p>
            <a:pPr marL="342892" indent="-34289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Intel Clear Light"/>
                <a:cs typeface="Intel Clear Light"/>
              </a:rPr>
              <a:t>Universal Information Distance </a:t>
            </a:r>
            <a:endParaRPr lang="fr-FR" sz="1600" dirty="0" smtClean="0">
              <a:latin typeface="Intel Clear Light"/>
              <a:cs typeface="Intel Clear Light"/>
            </a:endParaRPr>
          </a:p>
          <a:p>
            <a:pPr marL="0" lvl="1">
              <a:spcBef>
                <a:spcPct val="20000"/>
              </a:spcBef>
            </a:pPr>
            <a:r>
              <a:rPr lang="fr-FR" sz="1600" dirty="0" smtClean="0">
                <a:latin typeface="Intel Clear Light"/>
                <a:cs typeface="Intel Clear Light"/>
              </a:rPr>
              <a:t>	 max {log(x),log(y)}-log(</a:t>
            </a:r>
            <a:r>
              <a:rPr lang="fr-FR" sz="1600" dirty="0" err="1" smtClean="0">
                <a:latin typeface="Intel Clear Light"/>
                <a:cs typeface="Intel Clear Light"/>
              </a:rPr>
              <a:t>x,y</a:t>
            </a:r>
            <a:r>
              <a:rPr lang="fr-FR" sz="1600" dirty="0" smtClean="0">
                <a:latin typeface="Intel Clear Light"/>
                <a:cs typeface="Intel Clear Light"/>
              </a:rPr>
              <a:t>) / ( </a:t>
            </a:r>
            <a:r>
              <a:rPr lang="fr-FR" sz="1600" dirty="0" err="1" smtClean="0">
                <a:latin typeface="Intel Clear Light"/>
                <a:cs typeface="Intel Clear Light"/>
              </a:rPr>
              <a:t>logN</a:t>
            </a:r>
            <a:r>
              <a:rPr lang="fr-FR" sz="1600" dirty="0" smtClean="0">
                <a:latin typeface="Intel Clear Light"/>
                <a:cs typeface="Intel Clear Light"/>
              </a:rPr>
              <a:t>-min{log(x),log(y)} )</a:t>
            </a:r>
          </a:p>
          <a:p>
            <a:pPr marL="342892" indent="-34289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Intel Clear Light"/>
                <a:cs typeface="Intel Clear Light"/>
                <a:sym typeface="Wingdings"/>
              </a:rPr>
              <a:t>Movie</a:t>
            </a:r>
            <a:r>
              <a:rPr lang="fr-FR" sz="1600" dirty="0" smtClean="0">
                <a:latin typeface="Intel Clear Light"/>
                <a:cs typeface="Intel Clear Light"/>
                <a:sym typeface="Wingdings"/>
              </a:rPr>
              <a:t> 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(73M)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is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much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more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frequently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associated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than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saddle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(8M)</a:t>
            </a:r>
          </a:p>
          <a:p>
            <a:pPr marL="800080" lvl="1" indent="-342892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r-FR" sz="1600" dirty="0">
                <a:latin typeface="Intel Clear Light"/>
                <a:cs typeface="Intel Clear Light"/>
                <a:sym typeface="Wingdings"/>
              </a:rPr>
              <a:t>But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saddle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(0.35)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is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cognitively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closer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than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</a:t>
            </a:r>
            <a:r>
              <a:rPr lang="fr-FR" sz="1600" dirty="0" err="1">
                <a:latin typeface="Intel Clear Light"/>
                <a:cs typeface="Intel Clear Light"/>
                <a:sym typeface="Wingdings"/>
              </a:rPr>
              <a:t>movie</a:t>
            </a:r>
            <a:r>
              <a:rPr lang="fr-FR" sz="1600" dirty="0">
                <a:latin typeface="Intel Clear Light"/>
                <a:cs typeface="Intel Clear Light"/>
                <a:sym typeface="Wingdings"/>
              </a:rPr>
              <a:t> (0.47)</a:t>
            </a:r>
            <a:endParaRPr lang="en-US" sz="1600" dirty="0">
              <a:latin typeface="Intel Clear Light"/>
              <a:cs typeface="Intel Clea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1705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SAFFRON ADVANTAGE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3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7150"/>
            <a:ext cx="7467600" cy="642135"/>
          </a:xfrm>
        </p:spPr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Dashboard: Overview</a:t>
            </a:r>
            <a:endParaRPr lang="en-US" dirty="0">
              <a:solidFill>
                <a:srgbClr val="063982"/>
              </a:solidFill>
            </a:endParaRPr>
          </a:p>
        </p:txBody>
      </p:sp>
      <p:pic>
        <p:nvPicPr>
          <p:cNvPr id="2" name="Picture 1" descr="Screen Shot 2014-07-21 at 2.57.01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14450"/>
            <a:ext cx="8305800" cy="3377673"/>
          </a:xfrm>
          <a:prstGeom prst="rect">
            <a:avLst/>
          </a:prstGeom>
        </p:spPr>
      </p:pic>
      <p:sp>
        <p:nvSpPr>
          <p:cNvPr id="8" name="Line Callout 2 7"/>
          <p:cNvSpPr/>
          <p:nvPr/>
        </p:nvSpPr>
        <p:spPr>
          <a:xfrm flipH="1">
            <a:off x="914400" y="2514600"/>
            <a:ext cx="1447800" cy="457200"/>
          </a:xfrm>
          <a:prstGeom prst="borderCallout2">
            <a:avLst>
              <a:gd name="adj1" fmla="val 56552"/>
              <a:gd name="adj2" fmla="val 98590"/>
              <a:gd name="adj3" fmla="val -38577"/>
              <a:gd name="adj4" fmla="val 127730"/>
              <a:gd name="adj5" fmla="val -243014"/>
              <a:gd name="adj6" fmla="val 135085"/>
            </a:avLst>
          </a:prstGeom>
          <a:solidFill>
            <a:schemeClr val="accent2"/>
          </a:solidFill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Save query, page, category selection, theme and date in a View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9" name="Line Callout 2 8"/>
          <p:cNvSpPr/>
          <p:nvPr/>
        </p:nvSpPr>
        <p:spPr>
          <a:xfrm>
            <a:off x="5562601" y="1085850"/>
            <a:ext cx="1209675" cy="150020"/>
          </a:xfrm>
          <a:prstGeom prst="borderCallout2">
            <a:avLst>
              <a:gd name="adj1" fmla="val 14517"/>
              <a:gd name="adj2" fmla="val -2734"/>
              <a:gd name="adj3" fmla="val 18750"/>
              <a:gd name="adj4" fmla="val -16667"/>
              <a:gd name="adj5" fmla="val 202976"/>
              <a:gd name="adj6" fmla="val -51256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FFFFFF"/>
                </a:solidFill>
              </a:rPr>
              <a:t>S</a:t>
            </a:r>
            <a:r>
              <a:rPr lang="en-US" sz="900" dirty="0" smtClean="0">
                <a:solidFill>
                  <a:srgbClr val="FFFFFF"/>
                </a:solidFill>
              </a:rPr>
              <a:t>earch expression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0" name="Line Callout 2 9"/>
          <p:cNvSpPr/>
          <p:nvPr/>
        </p:nvSpPr>
        <p:spPr>
          <a:xfrm flipH="1">
            <a:off x="6400801" y="1828800"/>
            <a:ext cx="632635" cy="246461"/>
          </a:xfrm>
          <a:prstGeom prst="borderCallout2">
            <a:avLst>
              <a:gd name="adj1" fmla="val 21648"/>
              <a:gd name="adj2" fmla="val -2311"/>
              <a:gd name="adj3" fmla="val 18750"/>
              <a:gd name="adj4" fmla="val -24196"/>
              <a:gd name="adj5" fmla="val -161208"/>
              <a:gd name="adj6" fmla="val -85739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Select space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1" name="Line Callout 2 10"/>
          <p:cNvSpPr/>
          <p:nvPr/>
        </p:nvSpPr>
        <p:spPr>
          <a:xfrm flipH="1">
            <a:off x="304800" y="800100"/>
            <a:ext cx="531450" cy="246461"/>
          </a:xfrm>
          <a:prstGeom prst="borderCallout2">
            <a:avLst>
              <a:gd name="adj1" fmla="val 201680"/>
              <a:gd name="adj2" fmla="val 47426"/>
              <a:gd name="adj3" fmla="val 103774"/>
              <a:gd name="adj4" fmla="val 47057"/>
              <a:gd name="adj5" fmla="val 102236"/>
              <a:gd name="adj6" fmla="val 48777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App. home 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2" name="Line Callout 2 11"/>
          <p:cNvSpPr/>
          <p:nvPr/>
        </p:nvSpPr>
        <p:spPr>
          <a:xfrm flipH="1">
            <a:off x="6934201" y="2286000"/>
            <a:ext cx="1093383" cy="246461"/>
          </a:xfrm>
          <a:prstGeom prst="borderCallout2">
            <a:avLst>
              <a:gd name="adj1" fmla="val 21648"/>
              <a:gd name="adj2" fmla="val -2311"/>
              <a:gd name="adj3" fmla="val 18750"/>
              <a:gd name="adj4" fmla="val -24196"/>
              <a:gd name="adj5" fmla="val -349614"/>
              <a:gd name="adj6" fmla="val -37438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Logout, help, unbury, about 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8600" y="1257300"/>
            <a:ext cx="8382000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Line Callout 2 13"/>
          <p:cNvSpPr/>
          <p:nvPr/>
        </p:nvSpPr>
        <p:spPr>
          <a:xfrm flipH="1">
            <a:off x="2590800" y="857250"/>
            <a:ext cx="822530" cy="246461"/>
          </a:xfrm>
          <a:prstGeom prst="borderCallout2">
            <a:avLst>
              <a:gd name="adj1" fmla="val 59330"/>
              <a:gd name="adj2" fmla="val -227"/>
              <a:gd name="adj3" fmla="val 65127"/>
              <a:gd name="adj4" fmla="val -17825"/>
              <a:gd name="adj5" fmla="val 158597"/>
              <a:gd name="adj6" fmla="val -65073"/>
            </a:avLst>
          </a:prstGeom>
          <a:solidFill>
            <a:schemeClr val="accent2"/>
          </a:solidFill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Common panel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5" name="Line Callout 2 14"/>
          <p:cNvSpPr/>
          <p:nvPr/>
        </p:nvSpPr>
        <p:spPr>
          <a:xfrm flipH="1">
            <a:off x="1295400" y="2228850"/>
            <a:ext cx="1066800" cy="228600"/>
          </a:xfrm>
          <a:prstGeom prst="borderCallout2">
            <a:avLst>
              <a:gd name="adj1" fmla="val 56552"/>
              <a:gd name="adj2" fmla="val 98590"/>
              <a:gd name="adj3" fmla="val -64503"/>
              <a:gd name="adj4" fmla="val 132118"/>
              <a:gd name="adj5" fmla="val -254125"/>
              <a:gd name="adj6" fmla="val 147223"/>
            </a:avLst>
          </a:prstGeom>
          <a:solidFill>
            <a:schemeClr val="accent2"/>
          </a:solidFill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Apply theme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6" name="Line Callout 2 15"/>
          <p:cNvSpPr/>
          <p:nvPr/>
        </p:nvSpPr>
        <p:spPr>
          <a:xfrm flipH="1">
            <a:off x="1905000" y="1943100"/>
            <a:ext cx="1219200" cy="228600"/>
          </a:xfrm>
          <a:prstGeom prst="borderCallout2">
            <a:avLst>
              <a:gd name="adj1" fmla="val 56552"/>
              <a:gd name="adj2" fmla="val 98590"/>
              <a:gd name="adj3" fmla="val 24386"/>
              <a:gd name="adj4" fmla="val 136880"/>
              <a:gd name="adj5" fmla="val -113384"/>
              <a:gd name="adj6" fmla="val 145542"/>
            </a:avLst>
          </a:prstGeom>
          <a:solidFill>
            <a:schemeClr val="accent2"/>
          </a:solidFill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Select date range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9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06 at 10.16.19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14192"/>
            <a:ext cx="7753090" cy="2870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285"/>
            <a:ext cx="8229600" cy="461665"/>
          </a:xfrm>
        </p:spPr>
        <p:txBody>
          <a:bodyPr/>
          <a:lstStyle/>
          <a:p>
            <a:r>
              <a:rPr lang="en-US" b="0" dirty="0" smtClean="0"/>
              <a:t>Query Views – Overview</a:t>
            </a:r>
            <a:endParaRPr lang="en-US" b="0" dirty="0"/>
          </a:p>
        </p:txBody>
      </p:sp>
      <p:sp>
        <p:nvSpPr>
          <p:cNvPr id="7" name="Line Callout 2 6"/>
          <p:cNvSpPr/>
          <p:nvPr/>
        </p:nvSpPr>
        <p:spPr>
          <a:xfrm flipH="1">
            <a:off x="5442618" y="2337333"/>
            <a:ext cx="847725" cy="246461"/>
          </a:xfrm>
          <a:prstGeom prst="borderCallout2">
            <a:avLst>
              <a:gd name="adj1" fmla="val 18750"/>
              <a:gd name="adj2" fmla="val -2715"/>
              <a:gd name="adj3" fmla="val 18750"/>
              <a:gd name="adj4" fmla="val -16667"/>
              <a:gd name="adj5" fmla="val -56861"/>
              <a:gd name="adj6" fmla="val -85195"/>
            </a:avLst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 smtClean="0">
                <a:solidFill>
                  <a:srgbClr val="C00000"/>
                </a:solidFill>
              </a:rPr>
              <a:t>Entity view</a:t>
            </a:r>
            <a:endParaRPr lang="en-US" sz="900" b="1" dirty="0">
              <a:solidFill>
                <a:srgbClr val="C00000"/>
              </a:solidFill>
            </a:endParaRPr>
          </a:p>
        </p:txBody>
      </p:sp>
      <p:sp>
        <p:nvSpPr>
          <p:cNvPr id="8" name="Line Callout 2 7"/>
          <p:cNvSpPr/>
          <p:nvPr/>
        </p:nvSpPr>
        <p:spPr>
          <a:xfrm flipH="1">
            <a:off x="5737893" y="2707024"/>
            <a:ext cx="976311" cy="246461"/>
          </a:xfrm>
          <a:prstGeom prst="borderCallout2">
            <a:avLst>
              <a:gd name="adj1" fmla="val 21649"/>
              <a:gd name="adj2" fmla="val -5406"/>
              <a:gd name="adj3" fmla="val 18750"/>
              <a:gd name="adj4" fmla="val -16667"/>
              <a:gd name="adj5" fmla="val -204686"/>
              <a:gd name="adj6" fmla="val -45908"/>
            </a:avLst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Context view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9" name="Line Callout 2 8"/>
          <p:cNvSpPr/>
          <p:nvPr/>
        </p:nvSpPr>
        <p:spPr>
          <a:xfrm flipH="1">
            <a:off x="6087222" y="3082069"/>
            <a:ext cx="976311" cy="246461"/>
          </a:xfrm>
          <a:prstGeom prst="borderCallout2">
            <a:avLst>
              <a:gd name="adj1" fmla="val 30344"/>
              <a:gd name="adj2" fmla="val -2480"/>
              <a:gd name="adj3" fmla="val 27446"/>
              <a:gd name="adj4" fmla="val -16667"/>
              <a:gd name="adj5" fmla="val -349613"/>
              <a:gd name="adj6" fmla="val -31274"/>
            </a:avLst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Network view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0" name="Line Callout 2 9"/>
          <p:cNvSpPr/>
          <p:nvPr/>
        </p:nvSpPr>
        <p:spPr>
          <a:xfrm flipH="1">
            <a:off x="7715995" y="3087427"/>
            <a:ext cx="974648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-355410"/>
              <a:gd name="adj6" fmla="val 122670"/>
            </a:avLst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Trends view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Line Callout 2 10"/>
          <p:cNvSpPr/>
          <p:nvPr/>
        </p:nvSpPr>
        <p:spPr>
          <a:xfrm flipH="1">
            <a:off x="7976268" y="2707024"/>
            <a:ext cx="1047750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-207585"/>
              <a:gd name="adj6" fmla="val 132732"/>
            </a:avLst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Episode view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2" name="Line Callout 2 11"/>
          <p:cNvSpPr/>
          <p:nvPr/>
        </p:nvSpPr>
        <p:spPr>
          <a:xfrm flipH="1">
            <a:off x="8203319" y="2337333"/>
            <a:ext cx="820700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-56861"/>
              <a:gd name="adj6" fmla="val 146491"/>
            </a:avLst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Map view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7" name="Line Callout 2 16"/>
          <p:cNvSpPr/>
          <p:nvPr/>
        </p:nvSpPr>
        <p:spPr>
          <a:xfrm flipH="1">
            <a:off x="3004219" y="1456991"/>
            <a:ext cx="820700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218500"/>
              <a:gd name="adj6" fmla="val 160418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bg1"/>
                </a:solidFill>
              </a:rPr>
              <a:t>Select time period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8" name="Line Callout 2 17"/>
          <p:cNvSpPr/>
          <p:nvPr/>
        </p:nvSpPr>
        <p:spPr>
          <a:xfrm flipH="1">
            <a:off x="4299619" y="1514141"/>
            <a:ext cx="820700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224298"/>
              <a:gd name="adj6" fmla="val 248624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bg1"/>
                </a:solidFill>
              </a:rPr>
              <a:t>Select data source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9" name="Line Callout 2 18"/>
          <p:cNvSpPr/>
          <p:nvPr/>
        </p:nvSpPr>
        <p:spPr>
          <a:xfrm flipH="1">
            <a:off x="4101145" y="2337333"/>
            <a:ext cx="960474" cy="333273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-62658"/>
              <a:gd name="adj6" fmla="val 152294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bg1"/>
                </a:solidFill>
              </a:rPr>
              <a:t>Frequency/Correlation (subset)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0" name="Line Callout 2 19"/>
          <p:cNvSpPr/>
          <p:nvPr/>
        </p:nvSpPr>
        <p:spPr>
          <a:xfrm flipH="1">
            <a:off x="2851820" y="2657141"/>
            <a:ext cx="942199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-190194"/>
              <a:gd name="adj6" fmla="val 182470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bg1"/>
                </a:solidFill>
              </a:rPr>
              <a:t>Apply Theme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3" name="Line Callout 2 22"/>
          <p:cNvSpPr/>
          <p:nvPr/>
        </p:nvSpPr>
        <p:spPr>
          <a:xfrm flipH="1">
            <a:off x="1556419" y="1514141"/>
            <a:ext cx="820700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218500"/>
              <a:gd name="adj6" fmla="val 160418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bg1"/>
                </a:solidFill>
              </a:rPr>
              <a:t>Manage Views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4420" y="841806"/>
            <a:ext cx="6510241" cy="369332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Enter query views by using analytic menu or launching search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28600" y="1870506"/>
            <a:ext cx="7848600" cy="285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4" name="Line Callout 2 23"/>
          <p:cNvSpPr/>
          <p:nvPr/>
        </p:nvSpPr>
        <p:spPr>
          <a:xfrm flipH="1">
            <a:off x="6019799" y="1184706"/>
            <a:ext cx="770187" cy="285750"/>
          </a:xfrm>
          <a:prstGeom prst="borderCallout2">
            <a:avLst>
              <a:gd name="adj1" fmla="val 105656"/>
              <a:gd name="adj2" fmla="val 47044"/>
              <a:gd name="adj3" fmla="val 171022"/>
              <a:gd name="adj4" fmla="val 52530"/>
              <a:gd name="adj5" fmla="val 235604"/>
              <a:gd name="adj6" fmla="val 119609"/>
            </a:avLst>
          </a:prstGeom>
          <a:solidFill>
            <a:schemeClr val="accent2"/>
          </a:solidFill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Common panel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7957219" y="1742741"/>
            <a:ext cx="990600" cy="228600"/>
          </a:xfrm>
          <a:prstGeom prst="borderCallout2">
            <a:avLst>
              <a:gd name="adj1" fmla="val 111141"/>
              <a:gd name="adj2" fmla="val 50229"/>
              <a:gd name="adj3" fmla="val 152808"/>
              <a:gd name="adj4" fmla="val 53034"/>
              <a:gd name="adj5" fmla="val 152461"/>
              <a:gd name="adj6" fmla="val 90273"/>
            </a:avLst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chemeClr val="tx1"/>
                </a:solidFill>
              </a:rPr>
              <a:t>Notification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58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/>
          <p:cNvCxnSpPr/>
          <p:nvPr/>
        </p:nvCxnSpPr>
        <p:spPr>
          <a:xfrm>
            <a:off x="8847195" y="2867272"/>
            <a:ext cx="0" cy="1495178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039100" y="2039835"/>
            <a:ext cx="990600" cy="95696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67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715000" y="2040472"/>
            <a:ext cx="1752600" cy="95696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67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886200" y="2039139"/>
            <a:ext cx="1371600" cy="95696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67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247899" y="2029145"/>
            <a:ext cx="990600" cy="95696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67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itle 3"/>
          <p:cNvSpPr>
            <a:spLocks noGrp="1"/>
          </p:cNvSpPr>
          <p:nvPr>
            <p:ph type="title"/>
          </p:nvPr>
        </p:nvSpPr>
        <p:spPr>
          <a:xfrm>
            <a:off x="228600" y="205981"/>
            <a:ext cx="8610600" cy="613171"/>
          </a:xfrm>
        </p:spPr>
        <p:txBody>
          <a:bodyPr/>
          <a:lstStyle/>
          <a:p>
            <a:r>
              <a:rPr lang="en-US" dirty="0" smtClean="0"/>
              <a:t>WHAT IT DOES</a:t>
            </a:r>
            <a:endParaRPr lang="en-US" dirty="0"/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/>
          </p:nvPr>
        </p:nvGraphicFramePr>
        <p:xfrm>
          <a:off x="4572000" y="3429000"/>
          <a:ext cx="2590800" cy="788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</a:tblGrid>
              <a:tr h="27432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cap="all" baseline="0" noProof="0" dirty="0" smtClean="0">
                          <a:solidFill>
                            <a:schemeClr val="accent2"/>
                          </a:solidFill>
                          <a:latin typeface="Gotham Medium" pitchFamily="50" charset="0"/>
                          <a:ea typeface="+mj-ea"/>
                          <a:cs typeface="+mj-cs"/>
                        </a:rPr>
                        <a:t>ILLUMINATES</a:t>
                      </a:r>
                    </a:p>
                  </a:txBody>
                  <a:tcPr marL="182880" marR="182880" marT="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rgbClr val="3F3F3F"/>
                          </a:solidFill>
                          <a:latin typeface="+mn-lt"/>
                          <a:ea typeface="+mn-ea"/>
                          <a:cs typeface="+mn-cs"/>
                        </a:rPr>
                        <a:t>See emerging, converging and repeating patterns as data arrives, in real time</a:t>
                      </a:r>
                    </a:p>
                  </a:txBody>
                  <a:tcPr marL="182880" marR="1828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/>
          </p:nvPr>
        </p:nvGraphicFramePr>
        <p:xfrm>
          <a:off x="6400800" y="857250"/>
          <a:ext cx="2133600" cy="1026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</a:tblGrid>
              <a:tr h="34102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cap="all" baseline="0" noProof="0" dirty="0" smtClean="0">
                          <a:solidFill>
                            <a:schemeClr val="accent2"/>
                          </a:solidFill>
                          <a:latin typeface="Gotham Medium" pitchFamily="50" charset="0"/>
                          <a:ea typeface="+mj-ea"/>
                          <a:cs typeface="+mj-cs"/>
                        </a:rPr>
                        <a:t>LEARNS</a:t>
                      </a:r>
                    </a:p>
                  </a:txBody>
                  <a:tcPr marL="182880" marR="182880" marT="0" marB="9144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100" kern="1200" noProof="0" dirty="0" smtClean="0">
                          <a:solidFill>
                            <a:srgbClr val="3F3F3F"/>
                          </a:solidFill>
                          <a:latin typeface="+mn-lt"/>
                          <a:ea typeface="+mn-ea"/>
                          <a:cs typeface="+mn-cs"/>
                        </a:rPr>
                        <a:t>Learn continuously from raw data and adapt when context changes </a:t>
                      </a:r>
                    </a:p>
                  </a:txBody>
                  <a:tcPr marL="182880" marR="1828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/>
          </p:nvPr>
        </p:nvGraphicFramePr>
        <p:xfrm>
          <a:off x="2752725" y="859221"/>
          <a:ext cx="2552700" cy="1268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/>
              </a:tblGrid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cap="all" baseline="0" noProof="0" dirty="0" smtClean="0">
                          <a:solidFill>
                            <a:schemeClr val="accent2"/>
                          </a:solidFill>
                          <a:latin typeface="Gotham Medium" pitchFamily="50" charset="0"/>
                          <a:ea typeface="+mj-ea"/>
                          <a:cs typeface="+mj-cs"/>
                        </a:rPr>
                        <a:t>UNIFIES</a:t>
                      </a:r>
                    </a:p>
                  </a:txBody>
                  <a:tcPr marL="182880" marR="182880" marT="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94410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100" kern="1200" dirty="0" smtClean="0">
                          <a:solidFill>
                            <a:srgbClr val="3F3F3F"/>
                          </a:solidFill>
                          <a:latin typeface="+mn-lt"/>
                          <a:ea typeface="+mn-ea"/>
                          <a:cs typeface="+mn-cs"/>
                        </a:rPr>
                        <a:t>Unify data from disparate sources</a:t>
                      </a:r>
                      <a:r>
                        <a:rPr lang="en-US" sz="1100" kern="1200" baseline="0" dirty="0" smtClean="0">
                          <a:solidFill>
                            <a:srgbClr val="3F3F3F"/>
                          </a:solidFill>
                          <a:latin typeface="+mn-lt"/>
                          <a:ea typeface="+mn-ea"/>
                          <a:cs typeface="+mn-cs"/>
                        </a:rPr>
                        <a:t> at the entity level. See how people, places and things are connected</a:t>
                      </a:r>
                      <a:endParaRPr lang="en-US" sz="1100" kern="1200" dirty="0" smtClean="0">
                        <a:solidFill>
                          <a:srgbClr val="3F3F3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0" marR="182880" marT="914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7" name="Group 66"/>
          <p:cNvGrpSpPr/>
          <p:nvPr/>
        </p:nvGrpSpPr>
        <p:grpSpPr>
          <a:xfrm>
            <a:off x="875730" y="1309978"/>
            <a:ext cx="7658670" cy="2671472"/>
            <a:chOff x="875730" y="1500478"/>
            <a:chExt cx="7658670" cy="2671472"/>
          </a:xfrm>
          <a:effectLst/>
        </p:grpSpPr>
        <p:grpSp>
          <p:nvGrpSpPr>
            <p:cNvPr id="68" name="Group 67"/>
            <p:cNvGrpSpPr/>
            <p:nvPr/>
          </p:nvGrpSpPr>
          <p:grpSpPr>
            <a:xfrm>
              <a:off x="875730" y="1500478"/>
              <a:ext cx="1257870" cy="2671472"/>
              <a:chOff x="875730" y="1586810"/>
              <a:chExt cx="1257870" cy="2671472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 flipH="1">
                <a:off x="875730" y="1588781"/>
                <a:ext cx="598402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875730" y="2113767"/>
                <a:ext cx="583820" cy="1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1486204" y="2952750"/>
                <a:ext cx="0" cy="1305532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flipH="1">
                <a:off x="875730" y="4258282"/>
                <a:ext cx="610474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879783" y="3572482"/>
                <a:ext cx="606421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474132" y="1586810"/>
                <a:ext cx="0" cy="1053914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474132" y="2640724"/>
                <a:ext cx="659468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875730" y="2785241"/>
                <a:ext cx="1257870" cy="7883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486204" y="2935671"/>
                <a:ext cx="647396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9" name="Straight Connector 68"/>
            <p:cNvCxnSpPr/>
            <p:nvPr/>
          </p:nvCxnSpPr>
          <p:spPr>
            <a:xfrm flipV="1">
              <a:off x="3352800" y="2698909"/>
              <a:ext cx="457200" cy="1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ot"/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5334000" y="2698910"/>
              <a:ext cx="304800" cy="0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ot"/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7620000" y="2706792"/>
              <a:ext cx="381000" cy="2662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ot"/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2743199" y="3312275"/>
              <a:ext cx="5791201" cy="250075"/>
              <a:chOff x="2743199" y="3312275"/>
              <a:chExt cx="5791201" cy="250075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 flipH="1" flipV="1">
                <a:off x="2743199" y="3348183"/>
                <a:ext cx="1" cy="212853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2743200" y="3562350"/>
                <a:ext cx="5791200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534400" y="3312275"/>
                <a:ext cx="0" cy="250075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5" name="Straight Connector 84"/>
          <p:cNvCxnSpPr/>
          <p:nvPr/>
        </p:nvCxnSpPr>
        <p:spPr>
          <a:xfrm flipH="1">
            <a:off x="2743201" y="859222"/>
            <a:ext cx="1" cy="1167451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400800" y="893880"/>
            <a:ext cx="0" cy="1141711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572000" y="3033416"/>
            <a:ext cx="0" cy="1252834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88" y="2170638"/>
            <a:ext cx="741427" cy="696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788">
            <a:off x="4025797" y="2236326"/>
            <a:ext cx="289297" cy="28264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788">
            <a:off x="4497083" y="2236326"/>
            <a:ext cx="289297" cy="282646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788">
            <a:off x="4226577" y="2566463"/>
            <a:ext cx="289297" cy="28264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788">
            <a:off x="4771102" y="2567346"/>
            <a:ext cx="289297" cy="28264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788">
            <a:off x="5847331" y="2222568"/>
            <a:ext cx="289297" cy="28264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788">
            <a:off x="5979176" y="2575129"/>
            <a:ext cx="289297" cy="28264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788">
            <a:off x="6304531" y="2236326"/>
            <a:ext cx="289297" cy="28264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788">
            <a:off x="6446654" y="2575131"/>
            <a:ext cx="289297" cy="28264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788">
            <a:off x="6761731" y="2236327"/>
            <a:ext cx="289297" cy="28264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1788">
            <a:off x="6934685" y="2565499"/>
            <a:ext cx="289297" cy="282646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9" y="1241770"/>
            <a:ext cx="140762" cy="14035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485" y="2437448"/>
            <a:ext cx="140762" cy="14035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5" y="1766756"/>
            <a:ext cx="140762" cy="14035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823" y="2940510"/>
            <a:ext cx="140762" cy="14035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76" y="3911270"/>
            <a:ext cx="140762" cy="140358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743" y="2214455"/>
            <a:ext cx="599314" cy="58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03" y="1191967"/>
            <a:ext cx="206188" cy="236022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03" y="1786161"/>
            <a:ext cx="276904" cy="168972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95" y="3121775"/>
            <a:ext cx="206188" cy="34775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0" y="2355131"/>
            <a:ext cx="239003" cy="32764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6" y="3839271"/>
            <a:ext cx="233279" cy="2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3713"/>
            <a:ext cx="8229600" cy="461665"/>
          </a:xfrm>
        </p:spPr>
        <p:txBody>
          <a:bodyPr/>
          <a:lstStyle/>
          <a:p>
            <a:r>
              <a:rPr lang="en-US" b="0" dirty="0" smtClean="0"/>
              <a:t>Query Views – Document Viewer</a:t>
            </a:r>
            <a:endParaRPr lang="en-US" b="0" dirty="0"/>
          </a:p>
        </p:txBody>
      </p:sp>
      <p:pic>
        <p:nvPicPr>
          <p:cNvPr id="6" name="Picture 6" descr="file://///vmware-host/Shared%20Folders/tmp/training%20screen%20shots/doc%20vie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484" y="1904219"/>
            <a:ext cx="5443517" cy="211321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505201" y="886086"/>
            <a:ext cx="15917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Click on evidence</a:t>
            </a:r>
            <a:endParaRPr lang="en-US" sz="1400" dirty="0"/>
          </a:p>
        </p:txBody>
      </p:sp>
      <p:sp>
        <p:nvSpPr>
          <p:cNvPr id="10" name="Line Callout 2 9"/>
          <p:cNvSpPr/>
          <p:nvPr/>
        </p:nvSpPr>
        <p:spPr>
          <a:xfrm flipH="1">
            <a:off x="3163685" y="4185309"/>
            <a:ext cx="1222903" cy="335756"/>
          </a:xfrm>
          <a:prstGeom prst="borderCallout2">
            <a:avLst>
              <a:gd name="adj1" fmla="val 48907"/>
              <a:gd name="adj2" fmla="val 180"/>
              <a:gd name="adj3" fmla="val 44652"/>
              <a:gd name="adj4" fmla="val -11207"/>
              <a:gd name="adj5" fmla="val -163346"/>
              <a:gd name="adj6" fmla="val -58377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Entity network for the document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2" name="Line Callout 2 11"/>
          <p:cNvSpPr/>
          <p:nvPr/>
        </p:nvSpPr>
        <p:spPr>
          <a:xfrm flipH="1">
            <a:off x="3890488" y="2760130"/>
            <a:ext cx="820700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256181"/>
              <a:gd name="adj6" fmla="val 188272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Document text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3" name="Line Callout 2 12"/>
          <p:cNvSpPr/>
          <p:nvPr/>
        </p:nvSpPr>
        <p:spPr>
          <a:xfrm flipH="1">
            <a:off x="3914301" y="2277926"/>
            <a:ext cx="962026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-24977"/>
              <a:gd name="adj6" fmla="val 194895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Document Id in system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4079440" y="1152787"/>
            <a:ext cx="315874" cy="61436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ine Callout 2 17"/>
          <p:cNvSpPr/>
          <p:nvPr/>
        </p:nvSpPr>
        <p:spPr>
          <a:xfrm flipH="1">
            <a:off x="4926347" y="1485192"/>
            <a:ext cx="1222903" cy="335756"/>
          </a:xfrm>
          <a:prstGeom prst="borderCallout2">
            <a:avLst>
              <a:gd name="adj1" fmla="val 48907"/>
              <a:gd name="adj2" fmla="val 180"/>
              <a:gd name="adj3" fmla="val 44652"/>
              <a:gd name="adj4" fmla="val -11207"/>
              <a:gd name="adj5" fmla="val 130271"/>
              <a:gd name="adj6" fmla="val -80965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Expand/collapse network panel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6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06 at 10.16.19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999"/>
          <a:stretch/>
        </p:blipFill>
        <p:spPr>
          <a:xfrm>
            <a:off x="990600" y="1445743"/>
            <a:ext cx="7223760" cy="33860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10" y="230075"/>
            <a:ext cx="8229600" cy="461665"/>
          </a:xfrm>
        </p:spPr>
        <p:txBody>
          <a:bodyPr/>
          <a:lstStyle/>
          <a:p>
            <a:r>
              <a:rPr lang="en-US" b="0" dirty="0" smtClean="0"/>
              <a:t>Query Views – Entity View</a:t>
            </a:r>
            <a:endParaRPr lang="en-US" b="0" dirty="0"/>
          </a:p>
        </p:txBody>
      </p:sp>
      <p:sp>
        <p:nvSpPr>
          <p:cNvPr id="8" name="Rectangle 7"/>
          <p:cNvSpPr/>
          <p:nvPr/>
        </p:nvSpPr>
        <p:spPr>
          <a:xfrm>
            <a:off x="1027584" y="759942"/>
            <a:ext cx="5277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Entity View</a:t>
            </a:r>
            <a:r>
              <a:rPr lang="en-US" sz="1400" dirty="0" smtClean="0"/>
              <a:t>: find and rank associated </a:t>
            </a:r>
            <a:r>
              <a:rPr lang="en-US" sz="1400" i="1" dirty="0" smtClean="0">
                <a:solidFill>
                  <a:srgbClr val="C00000"/>
                </a:solidFill>
              </a:rPr>
              <a:t>entities</a:t>
            </a:r>
            <a:r>
              <a:rPr lang="en-US" sz="1400" dirty="0" smtClean="0"/>
              <a:t> to the input query. 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1046170" y="1045692"/>
            <a:ext cx="38037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7030A0"/>
                </a:solidFill>
              </a:rPr>
              <a:t>Tip</a:t>
            </a:r>
            <a:r>
              <a:rPr lang="en-US" sz="1400" dirty="0" smtClean="0">
                <a:solidFill>
                  <a:srgbClr val="7030A0"/>
                </a:solidFill>
              </a:rPr>
              <a:t>: use “empty query” to find out top entities. 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46171" y="1895798"/>
            <a:ext cx="6982941" cy="1285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ne Callout 2 12"/>
          <p:cNvSpPr/>
          <p:nvPr/>
        </p:nvSpPr>
        <p:spPr>
          <a:xfrm flipH="1">
            <a:off x="5115728" y="2229644"/>
            <a:ext cx="820700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-65557"/>
              <a:gd name="adj6" fmla="val 144170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Entity categories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021328" y="2688755"/>
            <a:ext cx="2328874" cy="525759"/>
          </a:xfrm>
          <a:prstGeom prst="wedgeRoundRectCallout">
            <a:avLst>
              <a:gd name="adj1" fmla="val -21550"/>
              <a:gd name="adj2" fmla="val 40551"/>
              <a:gd name="adj3" fmla="val 16667"/>
            </a:avLst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By default, entities appear alphabetical left to right by column category</a:t>
            </a:r>
            <a:endParaRPr lang="en-US" sz="1200" dirty="0"/>
          </a:p>
        </p:txBody>
      </p:sp>
      <p:sp>
        <p:nvSpPr>
          <p:cNvPr id="12" name="Right Arrow 11"/>
          <p:cNvSpPr/>
          <p:nvPr/>
        </p:nvSpPr>
        <p:spPr>
          <a:xfrm>
            <a:off x="7400925" y="2813770"/>
            <a:ext cx="609599" cy="2536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more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4" name="Line Callout 2 13"/>
          <p:cNvSpPr/>
          <p:nvPr/>
        </p:nvSpPr>
        <p:spPr>
          <a:xfrm flipH="1">
            <a:off x="4648201" y="4238949"/>
            <a:ext cx="1290525" cy="350044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39580"/>
              <a:gd name="adj6" fmla="val 185889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chemeClr val="tx1"/>
                </a:solidFill>
              </a:rPr>
              <a:t>Support evidence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5" name="Picture 14" descr="Screen Shot 2014-10-06 at 10.16.1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1" t="4098" r="13008" b="91041"/>
          <a:stretch/>
        </p:blipFill>
        <p:spPr>
          <a:xfrm>
            <a:off x="7726680" y="171450"/>
            <a:ext cx="655320" cy="393192"/>
          </a:xfrm>
          <a:prstGeom prst="rect">
            <a:avLst/>
          </a:prstGeom>
        </p:spPr>
      </p:pic>
      <p:pic>
        <p:nvPicPr>
          <p:cNvPr id="16" name="Picture 15" descr="Screen Shot 2014-10-06 at 10.16.19 PM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1" t="4098" r="13008" b="91041"/>
          <a:stretch/>
        </p:blipFill>
        <p:spPr>
          <a:xfrm>
            <a:off x="7696200" y="1560042"/>
            <a:ext cx="304800" cy="182880"/>
          </a:xfrm>
          <a:prstGeom prst="rect">
            <a:avLst/>
          </a:prstGeom>
          <a:ln w="28575" cmpd="sng">
            <a:solidFill>
              <a:srgbClr val="FF0000"/>
            </a:solidFill>
          </a:ln>
        </p:spPr>
      </p:pic>
      <p:sp>
        <p:nvSpPr>
          <p:cNvPr id="17" name="Line Callout 2 16"/>
          <p:cNvSpPr/>
          <p:nvPr/>
        </p:nvSpPr>
        <p:spPr>
          <a:xfrm flipH="1">
            <a:off x="7408900" y="2227981"/>
            <a:ext cx="820700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-166039"/>
              <a:gd name="adj6" fmla="val 159645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Category Selector</a:t>
            </a:r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06 at 10.20.00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4990"/>
          <a:stretch/>
        </p:blipFill>
        <p:spPr>
          <a:xfrm>
            <a:off x="685800" y="833568"/>
            <a:ext cx="7772400" cy="39845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477"/>
            <a:ext cx="8229600" cy="461665"/>
          </a:xfrm>
        </p:spPr>
        <p:txBody>
          <a:bodyPr/>
          <a:lstStyle/>
          <a:p>
            <a:r>
              <a:rPr lang="en-US" b="0" dirty="0" smtClean="0">
                <a:solidFill>
                  <a:srgbClr val="063982"/>
                </a:solidFill>
              </a:rPr>
              <a:t>Query Views – Context View</a:t>
            </a:r>
            <a:endParaRPr lang="en-US" b="0" dirty="0">
              <a:solidFill>
                <a:srgbClr val="06398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1" y="514350"/>
            <a:ext cx="5616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Context View</a:t>
            </a:r>
            <a:r>
              <a:rPr lang="en-US" sz="1400" dirty="0" smtClean="0"/>
              <a:t>: find and rank associated </a:t>
            </a:r>
            <a:r>
              <a:rPr lang="en-US" sz="1400" i="1" dirty="0" smtClean="0">
                <a:solidFill>
                  <a:srgbClr val="C00000"/>
                </a:solidFill>
              </a:rPr>
              <a:t>attributes </a:t>
            </a:r>
            <a:r>
              <a:rPr lang="en-US" sz="1400" dirty="0" smtClean="0"/>
              <a:t>to the input query. 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85800" y="1200150"/>
            <a:ext cx="7848600" cy="1714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Callout 2 8"/>
          <p:cNvSpPr/>
          <p:nvPr/>
        </p:nvSpPr>
        <p:spPr>
          <a:xfrm flipH="1">
            <a:off x="4800600" y="1543050"/>
            <a:ext cx="820700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-56861"/>
              <a:gd name="adj6" fmla="val 146491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Attribute categories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817498" y="3246585"/>
            <a:ext cx="2793103" cy="925365"/>
          </a:xfrm>
          <a:prstGeom prst="wedgeRoundRectCallout">
            <a:avLst>
              <a:gd name="adj1" fmla="val -21550"/>
              <a:gd name="adj2" fmla="val 40551"/>
              <a:gd name="adj3" fmla="val 16667"/>
            </a:avLst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Keywords are examples of terms that don’t justify their own memory, but add context to an association between two memories. </a:t>
            </a:r>
            <a:endParaRPr lang="en-US" sz="12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5817497" y="2422204"/>
            <a:ext cx="2531996" cy="632915"/>
          </a:xfrm>
          <a:prstGeom prst="wedgeRoundRectCallout">
            <a:avLst>
              <a:gd name="adj1" fmla="val -21550"/>
              <a:gd name="adj2" fmla="val 40551"/>
              <a:gd name="adj3" fmla="val 16667"/>
            </a:avLst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Attributes appear alphabetical left to right by column category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730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102"/>
            <a:ext cx="8229600" cy="461665"/>
          </a:xfrm>
        </p:spPr>
        <p:txBody>
          <a:bodyPr/>
          <a:lstStyle/>
          <a:p>
            <a:r>
              <a:rPr lang="en-US" b="0" dirty="0" smtClean="0">
                <a:solidFill>
                  <a:srgbClr val="063982"/>
                </a:solidFill>
              </a:rPr>
              <a:t>Query Views – Network View</a:t>
            </a:r>
            <a:endParaRPr lang="en-US" b="0" dirty="0">
              <a:solidFill>
                <a:srgbClr val="063982"/>
              </a:solidFill>
            </a:endParaRPr>
          </a:p>
        </p:txBody>
      </p:sp>
      <p:pic>
        <p:nvPicPr>
          <p:cNvPr id="5" name="Picture 4" descr="Screen Shot 2014-10-06 at 10.58.08 P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0" r="-3350"/>
          <a:stretch/>
        </p:blipFill>
        <p:spPr>
          <a:xfrm>
            <a:off x="1905000" y="857250"/>
            <a:ext cx="4754880" cy="354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0-06 at 10.24.06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248"/>
            <a:ext cx="9144000" cy="41088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514350"/>
            <a:ext cx="5447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Trends View</a:t>
            </a:r>
            <a:r>
              <a:rPr lang="en-US" sz="1400" dirty="0" smtClean="0"/>
              <a:t>: show trending entities associated to the input query. </a:t>
            </a:r>
            <a:endParaRPr lang="en-US" sz="1400" dirty="0"/>
          </a:p>
        </p:txBody>
      </p:sp>
      <p:sp>
        <p:nvSpPr>
          <p:cNvPr id="12" name="Line Callout 2 11"/>
          <p:cNvSpPr/>
          <p:nvPr/>
        </p:nvSpPr>
        <p:spPr>
          <a:xfrm flipH="1">
            <a:off x="3886200" y="1828800"/>
            <a:ext cx="962026" cy="246461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-30124"/>
              <a:gd name="adj6" fmla="val 186329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rgbClr val="FFFFFF"/>
                </a:solidFill>
              </a:rPr>
              <a:t>Trending up entities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3" name="Line Callout 2 12"/>
          <p:cNvSpPr/>
          <p:nvPr/>
        </p:nvSpPr>
        <p:spPr>
          <a:xfrm flipH="1">
            <a:off x="7315200" y="1028700"/>
            <a:ext cx="1204914" cy="285750"/>
          </a:xfrm>
          <a:prstGeom prst="borderCallout2">
            <a:avLst>
              <a:gd name="adj1" fmla="val 36141"/>
              <a:gd name="adj2" fmla="val 100656"/>
              <a:gd name="adj3" fmla="val 36141"/>
              <a:gd name="adj4" fmla="val 110299"/>
              <a:gd name="adj5" fmla="val 140239"/>
              <a:gd name="adj6" fmla="val 180043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 smtClean="0">
                <a:solidFill>
                  <a:srgbClr val="FFFFFF"/>
                </a:solidFill>
              </a:rPr>
              <a:t>Trending down entities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15" name="Line Callout 2 14"/>
          <p:cNvSpPr/>
          <p:nvPr/>
        </p:nvSpPr>
        <p:spPr>
          <a:xfrm flipH="1">
            <a:off x="1066800" y="2228850"/>
            <a:ext cx="962026" cy="514350"/>
          </a:xfrm>
          <a:prstGeom prst="borderCallout2">
            <a:avLst>
              <a:gd name="adj1" fmla="val -10236"/>
              <a:gd name="adj2" fmla="val 63032"/>
              <a:gd name="adj3" fmla="val -50815"/>
              <a:gd name="adj4" fmla="val 63765"/>
              <a:gd name="adj5" fmla="val -117917"/>
              <a:gd name="adj6" fmla="val 41974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Click to show trend line; Multi-select to compare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20" name="Line Callout 2 19"/>
          <p:cNvSpPr/>
          <p:nvPr/>
        </p:nvSpPr>
        <p:spPr>
          <a:xfrm flipH="1">
            <a:off x="3276600" y="2457450"/>
            <a:ext cx="1478764" cy="514350"/>
          </a:xfrm>
          <a:prstGeom prst="borderCallout2">
            <a:avLst>
              <a:gd name="adj1" fmla="val 52965"/>
              <a:gd name="adj2" fmla="val -1036"/>
              <a:gd name="adj3" fmla="val 40311"/>
              <a:gd name="adj4" fmla="val -58236"/>
              <a:gd name="adj5" fmla="val -19857"/>
              <a:gd name="adj6" fmla="val -79127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Select data point to narrow down evidence and display heat map explanation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42690" y="4766187"/>
            <a:ext cx="531450" cy="273844"/>
          </a:xfrm>
        </p:spPr>
        <p:txBody>
          <a:bodyPr/>
          <a:lstStyle/>
          <a:p>
            <a:fld id="{2B1C967E-5C00-D140-85DF-ED2215F452E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1" name="Line Callout 2 20"/>
          <p:cNvSpPr/>
          <p:nvPr/>
        </p:nvSpPr>
        <p:spPr>
          <a:xfrm flipH="1">
            <a:off x="5105400" y="800100"/>
            <a:ext cx="1066800" cy="514350"/>
          </a:xfrm>
          <a:prstGeom prst="borderCallout2">
            <a:avLst>
              <a:gd name="adj1" fmla="val 56552"/>
              <a:gd name="adj2" fmla="val 102400"/>
              <a:gd name="adj3" fmla="val 54016"/>
              <a:gd name="adj4" fmla="val 103813"/>
              <a:gd name="adj5" fmla="val 63732"/>
              <a:gd name="adj6" fmla="val 163313"/>
            </a:avLst>
          </a:prstGeom>
          <a:solidFill>
            <a:schemeClr val="accent2"/>
          </a:solidFill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rgbClr val="FFFFFF"/>
                </a:solidFill>
              </a:rPr>
              <a:t>Change calculation to frequency or correlation</a:t>
            </a:r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228600" y="192385"/>
            <a:ext cx="8077200" cy="461665"/>
          </a:xfrm>
        </p:spPr>
        <p:txBody>
          <a:bodyPr/>
          <a:lstStyle/>
          <a:p>
            <a:r>
              <a:rPr lang="en-US" b="0" dirty="0" smtClean="0">
                <a:solidFill>
                  <a:srgbClr val="063982"/>
                </a:solidFill>
              </a:rPr>
              <a:t>Query Views: Trends View </a:t>
            </a:r>
            <a:endParaRPr lang="en-US" b="0" dirty="0">
              <a:solidFill>
                <a:srgbClr val="06398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86800" y="971550"/>
            <a:ext cx="304800" cy="228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solidFill>
                  <a:srgbClr val="063982"/>
                </a:solidFill>
              </a:rPr>
              <a:t>Query Views – Map View </a:t>
            </a:r>
            <a:endParaRPr lang="en-US" b="0" dirty="0">
              <a:solidFill>
                <a:srgbClr val="063982"/>
              </a:solidFill>
            </a:endParaRPr>
          </a:p>
        </p:txBody>
      </p:sp>
      <p:grpSp>
        <p:nvGrpSpPr>
          <p:cNvPr id="6" name="Group 11"/>
          <p:cNvGrpSpPr/>
          <p:nvPr/>
        </p:nvGrpSpPr>
        <p:grpSpPr>
          <a:xfrm>
            <a:off x="4765381" y="473152"/>
            <a:ext cx="539161" cy="350876"/>
            <a:chOff x="8229620" y="2423418"/>
            <a:chExt cx="496338" cy="457180"/>
          </a:xfrm>
          <a:scene3d>
            <a:camera prst="perspectiveFront"/>
            <a:lightRig rig="threePt" dir="t"/>
          </a:scene3d>
        </p:grpSpPr>
        <p:sp>
          <p:nvSpPr>
            <p:cNvPr id="7" name="Rectangle 6"/>
            <p:cNvSpPr/>
            <p:nvPr/>
          </p:nvSpPr>
          <p:spPr>
            <a:xfrm>
              <a:off x="8229620" y="2423418"/>
              <a:ext cx="457180" cy="45718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map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68778" y="2423418"/>
              <a:ext cx="457180" cy="457180"/>
            </a:xfrm>
            <a:prstGeom prst="rect">
              <a:avLst/>
            </a:prstGeom>
          </p:spPr>
        </p:pic>
      </p:grpSp>
      <p:pic>
        <p:nvPicPr>
          <p:cNvPr id="172034" name="Picture 2" descr="file://///vmware-host/Shared%20Folders/tmp/training%20screen%20shots/map-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085850"/>
            <a:ext cx="7225418" cy="28200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65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790" y="222424"/>
            <a:ext cx="7467600" cy="514350"/>
          </a:xfrm>
        </p:spPr>
        <p:txBody>
          <a:bodyPr/>
          <a:lstStyle/>
          <a:p>
            <a:r>
              <a:rPr lang="en-US" dirty="0" smtClean="0">
                <a:solidFill>
                  <a:srgbClr val="063982"/>
                </a:solidFill>
              </a:rPr>
              <a:t>Entity Profile</a:t>
            </a:r>
            <a:endParaRPr lang="en-US" dirty="0">
              <a:solidFill>
                <a:srgbClr val="063982"/>
              </a:solidFill>
            </a:endParaRPr>
          </a:p>
        </p:txBody>
      </p:sp>
      <p:pic>
        <p:nvPicPr>
          <p:cNvPr id="2" name="Picture 1" descr="Screen Shot 2014-07-21 at 3.12.53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51" y="761488"/>
            <a:ext cx="6524812" cy="41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8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 PROCESSES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4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598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0311" y="804675"/>
            <a:ext cx="7280659" cy="571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Any Programmatic Combination of: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SMB REST Calls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Data Manipulation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Result Delivery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Languages (Most Common)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Python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Java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Javascript</a:t>
            </a:r>
            <a:endParaRPr lang="en-US" sz="2200" dirty="0" smtClean="0">
              <a:solidFill>
                <a:srgbClr val="FF6600"/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Bash Script</a:t>
            </a:r>
          </a:p>
          <a:p>
            <a:pPr>
              <a:spcBef>
                <a:spcPct val="20000"/>
              </a:spcBef>
            </a:pPr>
            <a:endParaRPr lang="en-US" sz="22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>
              <a:spcBef>
                <a:spcPct val="20000"/>
              </a:spcBef>
            </a:pPr>
            <a:endParaRPr lang="en-US" sz="2200" dirty="0">
              <a:solidFill>
                <a:schemeClr val="accent3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>
              <a:spcBef>
                <a:spcPct val="20000"/>
              </a:spcBef>
              <a:buBlip>
                <a:blip r:embed="rId2"/>
              </a:buBlip>
            </a:pPr>
            <a:endParaRPr lang="en-US" sz="22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>
              <a:spcBef>
                <a:spcPct val="20000"/>
              </a:spcBef>
              <a:buBlip>
                <a:blip r:embed="rId2"/>
              </a:buBlip>
            </a:pPr>
            <a:endParaRPr lang="en-US" sz="22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>
              <a:spcBef>
                <a:spcPct val="20000"/>
              </a:spcBef>
              <a:buBlip>
                <a:blip r:embed="rId2"/>
              </a:buBlip>
            </a:pPr>
            <a:endParaRPr lang="en-US" sz="22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06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598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COMMON USAGE Patterns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10311" y="804675"/>
            <a:ext cx="7280659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Data Traversal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Collecting Scores/Metrics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Clustering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Identifying Information Significance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Collecting Raw Counts</a:t>
            </a:r>
          </a:p>
          <a:p>
            <a:pPr marL="800100" lvl="1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Design Custom Calculations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6600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Quick Lookup</a:t>
            </a:r>
            <a:endParaRPr lang="en-US" sz="22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>
              <a:spcBef>
                <a:spcPct val="20000"/>
              </a:spcBef>
            </a:pPr>
            <a:endParaRPr lang="en-US" sz="2200" dirty="0">
              <a:solidFill>
                <a:schemeClr val="accent3">
                  <a:lumMod val="50000"/>
                </a:schemeClr>
              </a:solidFill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>
              <a:spcBef>
                <a:spcPct val="20000"/>
              </a:spcBef>
              <a:buBlip>
                <a:blip r:embed="rId2"/>
              </a:buBlip>
            </a:pPr>
            <a:endParaRPr lang="en-US" sz="22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>
              <a:spcBef>
                <a:spcPct val="20000"/>
              </a:spcBef>
              <a:buBlip>
                <a:blip r:embed="rId2"/>
              </a:buBlip>
            </a:pPr>
            <a:endParaRPr lang="en-US" sz="22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>
              <a:spcBef>
                <a:spcPct val="20000"/>
              </a:spcBef>
              <a:buBlip>
                <a:blip r:embed="rId2"/>
              </a:buBlip>
            </a:pPr>
            <a:endParaRPr lang="en-US" sz="2200" dirty="0" smtClean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4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Saffron Data Flow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11317" y="819151"/>
            <a:ext cx="9128096" cy="3930649"/>
            <a:chOff x="1187298" y="1143577"/>
            <a:chExt cx="6716461" cy="3242193"/>
          </a:xfrm>
        </p:grpSpPr>
        <p:grpSp>
          <p:nvGrpSpPr>
            <p:cNvPr id="5" name="Group 4"/>
            <p:cNvGrpSpPr/>
            <p:nvPr/>
          </p:nvGrpSpPr>
          <p:grpSpPr>
            <a:xfrm>
              <a:off x="4449695" y="1694011"/>
              <a:ext cx="1167965" cy="1345839"/>
              <a:chOff x="4405852" y="1614449"/>
              <a:chExt cx="1851854" cy="1861275"/>
            </a:xfrm>
          </p:grpSpPr>
          <p:sp>
            <p:nvSpPr>
              <p:cNvPr id="6" name="Block Arc 5"/>
              <p:cNvSpPr/>
              <p:nvPr/>
            </p:nvSpPr>
            <p:spPr>
              <a:xfrm rot="16200000">
                <a:off x="4401141" y="1619160"/>
                <a:ext cx="1861275" cy="1851854"/>
              </a:xfrm>
              <a:prstGeom prst="blockArc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Block Arc 6"/>
              <p:cNvSpPr/>
              <p:nvPr/>
            </p:nvSpPr>
            <p:spPr>
              <a:xfrm rot="5400000">
                <a:off x="4401142" y="1619160"/>
                <a:ext cx="1861275" cy="1851853"/>
              </a:xfrm>
              <a:prstGeom prst="blockArc">
                <a:avLst/>
              </a:prstGeom>
              <a:solidFill>
                <a:srgbClr val="00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8" name="Picture 4" descr="Displaying Database Icon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331" y="1610660"/>
              <a:ext cx="200975" cy="221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Connector 23"/>
            <p:cNvCxnSpPr/>
            <p:nvPr/>
          </p:nvCxnSpPr>
          <p:spPr>
            <a:xfrm flipH="1">
              <a:off x="1839847" y="1143579"/>
              <a:ext cx="7271" cy="2607947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092173" y="1143578"/>
              <a:ext cx="7271" cy="2607947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 rot="5400000">
              <a:off x="1332160" y="2344397"/>
              <a:ext cx="2599934" cy="20401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spc="-53" dirty="0">
                  <a:latin typeface="+mj-lt"/>
                </a:rPr>
                <a:t>Saffron Parsers </a:t>
              </a:r>
            </a:p>
          </p:txBody>
        </p:sp>
        <p:sp>
          <p:nvSpPr>
            <p:cNvPr id="29" name="Rectangle 28"/>
            <p:cNvSpPr/>
            <p:nvPr/>
          </p:nvSpPr>
          <p:spPr>
            <a:xfrm rot="5400000">
              <a:off x="2309451" y="1609822"/>
              <a:ext cx="1125926" cy="20401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spc="-53" dirty="0">
                  <a:latin typeface="+mj-lt"/>
                </a:rPr>
                <a:t>Solution NLP</a:t>
              </a:r>
            </a:p>
          </p:txBody>
        </p:sp>
        <p:sp>
          <p:nvSpPr>
            <p:cNvPr id="30" name="Rectangle 29"/>
            <p:cNvSpPr/>
            <p:nvPr/>
          </p:nvSpPr>
          <p:spPr>
            <a:xfrm rot="5400000">
              <a:off x="2231436" y="3003387"/>
              <a:ext cx="1281955" cy="20401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spc="-53" dirty="0">
                  <a:latin typeface="+mj-lt"/>
                </a:rPr>
                <a:t>NLP</a:t>
              </a:r>
            </a:p>
          </p:txBody>
        </p:sp>
        <p:sp>
          <p:nvSpPr>
            <p:cNvPr id="31" name="Rectangle 30"/>
            <p:cNvSpPr/>
            <p:nvPr/>
          </p:nvSpPr>
          <p:spPr>
            <a:xfrm rot="5400000">
              <a:off x="6465422" y="1662637"/>
              <a:ext cx="1323866" cy="285750"/>
            </a:xfrm>
            <a:prstGeom prst="rect">
              <a:avLst/>
            </a:prstGeom>
            <a:solidFill>
              <a:srgbClr val="7D007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+mj-lt"/>
                </a:rPr>
                <a:t>Client Visualizations</a:t>
              </a:r>
            </a:p>
          </p:txBody>
        </p:sp>
        <p:sp>
          <p:nvSpPr>
            <p:cNvPr id="32" name="Rectangle 31"/>
            <p:cNvSpPr/>
            <p:nvPr/>
          </p:nvSpPr>
          <p:spPr>
            <a:xfrm rot="5400000">
              <a:off x="5217983" y="2897090"/>
              <a:ext cx="1498221" cy="210651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dirty="0">
                  <a:latin typeface="+mj-lt"/>
                </a:rPr>
                <a:t>Thought Processes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 rot="5400000">
              <a:off x="6498679" y="2952694"/>
              <a:ext cx="1257355" cy="28575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+mj-lt"/>
                </a:rPr>
                <a:t>Saffron Visualizations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98114" y="1385553"/>
              <a:ext cx="8596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 b="1" dirty="0"/>
                <a:t>Rest API</a:t>
              </a:r>
            </a:p>
            <a:p>
              <a:pPr algn="r"/>
              <a:r>
                <a:rPr lang="en-US" sz="600" b="1" dirty="0"/>
                <a:t>Knowledge Feeder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996663" y="1383044"/>
              <a:ext cx="10757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/>
                <a:t>Rest API</a:t>
              </a:r>
            </a:p>
            <a:p>
              <a:r>
                <a:rPr lang="en-US" sz="600" b="1" dirty="0"/>
                <a:t>Knowledge Extractor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5038969" y="1143577"/>
              <a:ext cx="0" cy="552942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034332" y="3053141"/>
              <a:ext cx="0" cy="664095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Up Arrow 37"/>
            <p:cNvSpPr/>
            <p:nvPr/>
          </p:nvSpPr>
          <p:spPr>
            <a:xfrm rot="5400000">
              <a:off x="5600161" y="2434791"/>
              <a:ext cx="110197" cy="347117"/>
            </a:xfrm>
            <a:prstGeom prst="upArrow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Up Arrow 38"/>
            <p:cNvSpPr/>
            <p:nvPr/>
          </p:nvSpPr>
          <p:spPr>
            <a:xfrm rot="5400000">
              <a:off x="6399891" y="2447101"/>
              <a:ext cx="133245" cy="799220"/>
            </a:xfrm>
            <a:prstGeom prst="upArrow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Up Arrow 39"/>
            <p:cNvSpPr/>
            <p:nvPr/>
          </p:nvSpPr>
          <p:spPr>
            <a:xfrm rot="5400000">
              <a:off x="6394496" y="2002297"/>
              <a:ext cx="144035" cy="799220"/>
            </a:xfrm>
            <a:prstGeom prst="upArrow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64" r="24537" b="77808"/>
            <a:stretch/>
          </p:blipFill>
          <p:spPr>
            <a:xfrm rot="5400000">
              <a:off x="7019481" y="1589646"/>
              <a:ext cx="1330345" cy="43821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Screen Shot 2014-06-09 at 4.50.37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7328970" y="2666893"/>
              <a:ext cx="608669" cy="3355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28062" y="3324753"/>
              <a:ext cx="608669" cy="333692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44" name="Straight Connector 43"/>
            <p:cNvCxnSpPr/>
            <p:nvPr/>
          </p:nvCxnSpPr>
          <p:spPr>
            <a:xfrm>
              <a:off x="7257400" y="2464416"/>
              <a:ext cx="646359" cy="2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Up Arrow 44"/>
            <p:cNvSpPr/>
            <p:nvPr/>
          </p:nvSpPr>
          <p:spPr>
            <a:xfrm rot="5400000">
              <a:off x="4120106" y="2200712"/>
              <a:ext cx="110197" cy="258356"/>
            </a:xfrm>
            <a:prstGeom prst="up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Oval 45"/>
            <p:cNvSpPr/>
            <p:nvPr/>
          </p:nvSpPr>
          <p:spPr>
            <a:xfrm>
              <a:off x="3453854" y="1645331"/>
              <a:ext cx="76808" cy="74050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Oval 46"/>
            <p:cNvSpPr/>
            <p:nvPr/>
          </p:nvSpPr>
          <p:spPr>
            <a:xfrm>
              <a:off x="3329079" y="1284339"/>
              <a:ext cx="120698" cy="116364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7"/>
            <p:cNvSpPr/>
            <p:nvPr/>
          </p:nvSpPr>
          <p:spPr>
            <a:xfrm>
              <a:off x="3466790" y="1460253"/>
              <a:ext cx="76808" cy="74050"/>
            </a:xfrm>
            <a:prstGeom prst="ellipse">
              <a:avLst/>
            </a:prstGeom>
            <a:solidFill>
              <a:srgbClr val="0000F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3908674" y="1226121"/>
              <a:ext cx="76808" cy="7405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Oval 49"/>
            <p:cNvSpPr/>
            <p:nvPr/>
          </p:nvSpPr>
          <p:spPr>
            <a:xfrm>
              <a:off x="3836755" y="1376832"/>
              <a:ext cx="120698" cy="116364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Oval 50"/>
            <p:cNvSpPr/>
            <p:nvPr/>
          </p:nvSpPr>
          <p:spPr>
            <a:xfrm>
              <a:off x="3543599" y="1216842"/>
              <a:ext cx="197506" cy="190415"/>
            </a:xfrm>
            <a:prstGeom prst="ellipse">
              <a:avLst/>
            </a:prstGeom>
            <a:solidFill>
              <a:srgbClr val="FF66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Oval 51"/>
            <p:cNvSpPr/>
            <p:nvPr/>
          </p:nvSpPr>
          <p:spPr>
            <a:xfrm>
              <a:off x="3398059" y="3550176"/>
              <a:ext cx="76808" cy="74050"/>
            </a:xfrm>
            <a:prstGeom prst="ellipse">
              <a:avLst/>
            </a:prstGeom>
            <a:solidFill>
              <a:srgbClr val="FF66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Oval 52"/>
            <p:cNvSpPr/>
            <p:nvPr/>
          </p:nvSpPr>
          <p:spPr>
            <a:xfrm>
              <a:off x="3238958" y="3278659"/>
              <a:ext cx="120698" cy="116364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Oval 53"/>
            <p:cNvSpPr/>
            <p:nvPr/>
          </p:nvSpPr>
          <p:spPr>
            <a:xfrm>
              <a:off x="3539385" y="3113214"/>
              <a:ext cx="76808" cy="74050"/>
            </a:xfrm>
            <a:prstGeom prst="ellipse">
              <a:avLst/>
            </a:prstGeom>
            <a:solidFill>
              <a:srgbClr val="0000F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Oval 54"/>
            <p:cNvSpPr/>
            <p:nvPr/>
          </p:nvSpPr>
          <p:spPr>
            <a:xfrm>
              <a:off x="3359656" y="2602695"/>
              <a:ext cx="76808" cy="74050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Oval 55"/>
            <p:cNvSpPr/>
            <p:nvPr/>
          </p:nvSpPr>
          <p:spPr>
            <a:xfrm>
              <a:off x="3746634" y="3371153"/>
              <a:ext cx="120698" cy="116364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Oval 56"/>
            <p:cNvSpPr/>
            <p:nvPr/>
          </p:nvSpPr>
          <p:spPr>
            <a:xfrm>
              <a:off x="3466625" y="3301185"/>
              <a:ext cx="197506" cy="19041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350" dirty="0"/>
            </a:p>
          </p:txBody>
        </p:sp>
        <p:sp>
          <p:nvSpPr>
            <p:cNvPr id="58" name="Rectangle 57"/>
            <p:cNvSpPr/>
            <p:nvPr/>
          </p:nvSpPr>
          <p:spPr>
            <a:xfrm rot="5400000">
              <a:off x="803505" y="2346972"/>
              <a:ext cx="2605090" cy="204018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" spc="-53" dirty="0">
                  <a:latin typeface="+mj-lt"/>
                </a:rPr>
                <a:t>Saffron Source Connectors/Interpreter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>
              <a:off x="2366937" y="1146436"/>
              <a:ext cx="7271" cy="2607947"/>
            </a:xfrm>
            <a:prstGeom prst="line">
              <a:avLst/>
            </a:prstGeom>
            <a:ln w="6350" cmpd="sng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Up Arrow 63"/>
            <p:cNvSpPr/>
            <p:nvPr/>
          </p:nvSpPr>
          <p:spPr>
            <a:xfrm rot="5400000">
              <a:off x="6131437" y="1377471"/>
              <a:ext cx="107111" cy="1362262"/>
            </a:xfrm>
            <a:prstGeom prst="upArrow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Oval 65"/>
            <p:cNvSpPr/>
            <p:nvPr/>
          </p:nvSpPr>
          <p:spPr>
            <a:xfrm>
              <a:off x="3235693" y="1414203"/>
              <a:ext cx="120698" cy="16093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Oval 66"/>
            <p:cNvSpPr/>
            <p:nvPr/>
          </p:nvSpPr>
          <p:spPr>
            <a:xfrm>
              <a:off x="3815288" y="1333689"/>
              <a:ext cx="76808" cy="10241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Oval 67"/>
            <p:cNvSpPr/>
            <p:nvPr/>
          </p:nvSpPr>
          <p:spPr>
            <a:xfrm>
              <a:off x="3743368" y="1542120"/>
              <a:ext cx="120698" cy="160930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9" name="Oval 68"/>
            <p:cNvSpPr/>
            <p:nvPr/>
          </p:nvSpPr>
          <p:spPr>
            <a:xfrm>
              <a:off x="3450213" y="1320856"/>
              <a:ext cx="197506" cy="263341"/>
            </a:xfrm>
            <a:prstGeom prst="ellipse">
              <a:avLst/>
            </a:prstGeom>
            <a:solidFill>
              <a:srgbClr val="FF66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TextBox 69"/>
            <p:cNvSpPr txBox="1"/>
            <p:nvPr/>
          </p:nvSpPr>
          <p:spPr>
            <a:xfrm>
              <a:off x="1187298" y="3942682"/>
              <a:ext cx="624602" cy="23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/>
                <a:t>Data</a:t>
              </a:r>
              <a:endParaRPr lang="en-US" sz="600" b="1" dirty="0"/>
            </a:p>
            <a:p>
              <a:pPr algn="ctr"/>
              <a:r>
                <a:rPr lang="en-US" sz="600" b="1" dirty="0"/>
                <a:t>Source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767279" y="3942682"/>
              <a:ext cx="60692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/>
                <a:t>Connectors</a:t>
              </a:r>
              <a:endParaRPr lang="en-US" sz="600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00800" y="3942682"/>
              <a:ext cx="6913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/>
                <a:t>Entity</a:t>
              </a:r>
              <a:endParaRPr lang="en-US" sz="600" b="1" dirty="0"/>
            </a:p>
            <a:p>
              <a:pPr algn="ctr"/>
              <a:r>
                <a:rPr lang="en-US" sz="600" b="1" dirty="0"/>
                <a:t>Extractors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014669" y="3942682"/>
              <a:ext cx="1107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Applications, OS, Names</a:t>
              </a:r>
            </a:p>
            <a:p>
              <a:pPr algn="ctr"/>
              <a:r>
                <a:rPr lang="en-US" sz="600" b="1" dirty="0"/>
                <a:t>People, Dates, Severity, etc.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162853" y="3942682"/>
              <a:ext cx="1665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/>
                <a:t>Patterns, Similarities, Anomalies, Sequences, Counts, Connections, Context, Closeness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73333" y="3924105"/>
              <a:ext cx="19435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dirty="0"/>
                <a:t>Strength-Based Network Analysis</a:t>
              </a:r>
            </a:p>
            <a:p>
              <a:r>
                <a:rPr lang="en-US" sz="600" b="1" dirty="0"/>
                <a:t>Event-based Similarity Detection</a:t>
              </a:r>
            </a:p>
            <a:p>
              <a:r>
                <a:rPr lang="en-US" sz="600" b="1" dirty="0"/>
                <a:t>Classification</a:t>
              </a:r>
            </a:p>
            <a:p>
              <a:r>
                <a:rPr lang="en-US" sz="600" b="1" dirty="0"/>
                <a:t>Temporal Similarity Analysis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35496" y="1803651"/>
              <a:ext cx="38664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/>
                <a:t>Data 1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35496" y="2944319"/>
              <a:ext cx="38664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" dirty="0"/>
                <a:t>Data 2</a:t>
              </a:r>
            </a:p>
          </p:txBody>
        </p:sp>
        <p:sp>
          <p:nvSpPr>
            <p:cNvPr id="83" name="Oval 82"/>
            <p:cNvSpPr/>
            <p:nvPr/>
          </p:nvSpPr>
          <p:spPr>
            <a:xfrm>
              <a:off x="3440106" y="3104563"/>
              <a:ext cx="76808" cy="74050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Oval 83"/>
            <p:cNvSpPr/>
            <p:nvPr/>
          </p:nvSpPr>
          <p:spPr>
            <a:xfrm>
              <a:off x="3315331" y="2743572"/>
              <a:ext cx="120698" cy="116364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5" name="Oval 84"/>
            <p:cNvSpPr/>
            <p:nvPr/>
          </p:nvSpPr>
          <p:spPr>
            <a:xfrm>
              <a:off x="3453042" y="2919486"/>
              <a:ext cx="76808" cy="74050"/>
            </a:xfrm>
            <a:prstGeom prst="ellipse">
              <a:avLst/>
            </a:prstGeom>
            <a:solidFill>
              <a:srgbClr val="0000F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6" name="Oval 85"/>
            <p:cNvSpPr/>
            <p:nvPr/>
          </p:nvSpPr>
          <p:spPr>
            <a:xfrm>
              <a:off x="3894926" y="2685354"/>
              <a:ext cx="76808" cy="7405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7" name="Oval 86"/>
            <p:cNvSpPr/>
            <p:nvPr/>
          </p:nvSpPr>
          <p:spPr>
            <a:xfrm>
              <a:off x="3823006" y="2836065"/>
              <a:ext cx="120698" cy="116364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8" name="Oval 87"/>
            <p:cNvSpPr/>
            <p:nvPr/>
          </p:nvSpPr>
          <p:spPr>
            <a:xfrm>
              <a:off x="3529851" y="2676075"/>
              <a:ext cx="197506" cy="190415"/>
            </a:xfrm>
            <a:prstGeom prst="ellipse">
              <a:avLst/>
            </a:prstGeom>
            <a:solidFill>
              <a:srgbClr val="FF66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350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3221944" y="2873436"/>
              <a:ext cx="120698" cy="16093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0" name="Oval 89"/>
            <p:cNvSpPr/>
            <p:nvPr/>
          </p:nvSpPr>
          <p:spPr>
            <a:xfrm>
              <a:off x="3801540" y="2792921"/>
              <a:ext cx="76808" cy="10241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Oval 90"/>
            <p:cNvSpPr/>
            <p:nvPr/>
          </p:nvSpPr>
          <p:spPr>
            <a:xfrm>
              <a:off x="3729620" y="3001353"/>
              <a:ext cx="120698" cy="160930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2" name="Oval 91"/>
            <p:cNvSpPr/>
            <p:nvPr/>
          </p:nvSpPr>
          <p:spPr>
            <a:xfrm>
              <a:off x="3436464" y="2780089"/>
              <a:ext cx="197506" cy="263341"/>
            </a:xfrm>
            <a:prstGeom prst="ellipse">
              <a:avLst/>
            </a:prstGeom>
            <a:solidFill>
              <a:srgbClr val="FF66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350" dirty="0"/>
            </a:p>
          </p:txBody>
        </p:sp>
        <p:sp>
          <p:nvSpPr>
            <p:cNvPr id="93" name="Oval 92"/>
            <p:cNvSpPr/>
            <p:nvPr/>
          </p:nvSpPr>
          <p:spPr>
            <a:xfrm>
              <a:off x="3420288" y="1856841"/>
              <a:ext cx="76808" cy="7405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Oval 93"/>
            <p:cNvSpPr/>
            <p:nvPr/>
          </p:nvSpPr>
          <p:spPr>
            <a:xfrm>
              <a:off x="3348368" y="2007552"/>
              <a:ext cx="120698" cy="116364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5" name="Oval 94"/>
            <p:cNvSpPr/>
            <p:nvPr/>
          </p:nvSpPr>
          <p:spPr>
            <a:xfrm>
              <a:off x="3326902" y="1964409"/>
              <a:ext cx="76808" cy="102410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6" name="Oval 95"/>
            <p:cNvSpPr/>
            <p:nvPr/>
          </p:nvSpPr>
          <p:spPr>
            <a:xfrm>
              <a:off x="3254982" y="2172840"/>
              <a:ext cx="120698" cy="160930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7" name="Oval 96"/>
            <p:cNvSpPr/>
            <p:nvPr/>
          </p:nvSpPr>
          <p:spPr>
            <a:xfrm>
              <a:off x="3501171" y="2428578"/>
              <a:ext cx="76808" cy="74050"/>
            </a:xfrm>
            <a:prstGeom prst="ellipse">
              <a:avLst/>
            </a:prstGeom>
            <a:solidFill>
              <a:srgbClr val="FF66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8" name="Oval 97"/>
            <p:cNvSpPr/>
            <p:nvPr/>
          </p:nvSpPr>
          <p:spPr>
            <a:xfrm>
              <a:off x="3342070" y="2157061"/>
              <a:ext cx="120698" cy="116364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9" name="Oval 98"/>
            <p:cNvSpPr/>
            <p:nvPr/>
          </p:nvSpPr>
          <p:spPr>
            <a:xfrm>
              <a:off x="3642496" y="1991616"/>
              <a:ext cx="76808" cy="74050"/>
            </a:xfrm>
            <a:prstGeom prst="ellipse">
              <a:avLst/>
            </a:prstGeom>
            <a:solidFill>
              <a:srgbClr val="0000FF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0" name="Oval 99"/>
            <p:cNvSpPr/>
            <p:nvPr/>
          </p:nvSpPr>
          <p:spPr>
            <a:xfrm>
              <a:off x="3849745" y="2249555"/>
              <a:ext cx="120698" cy="116364"/>
            </a:xfrm>
            <a:prstGeom prst="ellipse">
              <a:avLst/>
            </a:prstGeom>
            <a:solidFill>
              <a:srgbClr val="FF000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1" name="Oval 100"/>
            <p:cNvSpPr/>
            <p:nvPr/>
          </p:nvSpPr>
          <p:spPr>
            <a:xfrm>
              <a:off x="3569736" y="2179587"/>
              <a:ext cx="197506" cy="190415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2" name="Oval 101"/>
            <p:cNvSpPr/>
            <p:nvPr/>
          </p:nvSpPr>
          <p:spPr>
            <a:xfrm>
              <a:off x="3543217" y="1982966"/>
              <a:ext cx="76808" cy="74050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3" name="Oval 102"/>
            <p:cNvSpPr/>
            <p:nvPr/>
          </p:nvSpPr>
          <p:spPr>
            <a:xfrm>
              <a:off x="3832732" y="1879755"/>
              <a:ext cx="120698" cy="160930"/>
            </a:xfrm>
            <a:prstGeom prst="ellipse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2" name="Picture 1" descr="blue brain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474" y="1962151"/>
              <a:ext cx="623455" cy="831273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4743451" y="2478782"/>
              <a:ext cx="36744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 smtClean="0">
                  <a:solidFill>
                    <a:srgbClr val="FF6600"/>
                  </a:solidFill>
                </a:rPr>
                <a:t>SMB</a:t>
              </a:r>
              <a:endParaRPr lang="en-US" sz="600" b="1" dirty="0">
                <a:solidFill>
                  <a:srgbClr val="FF6600"/>
                </a:solidFill>
              </a:endParaRPr>
            </a:p>
          </p:txBody>
        </p:sp>
        <p:pic>
          <p:nvPicPr>
            <p:cNvPr id="79" name="Picture 4" descr="Displaying Database Icon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331" y="2734899"/>
              <a:ext cx="200975" cy="235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10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6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for Help:	</a:t>
            </a:r>
            <a:endParaRPr 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28600" y="768179"/>
            <a:ext cx="8680450" cy="4191000"/>
          </a:xfrm>
          <a:prstGeom prst="rect">
            <a:avLst/>
          </a:prstGeom>
          <a:ln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6777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rgbClr val="76777A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76777A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rgbClr val="76777A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rgbClr val="76777A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  <a:buClr>
                <a:schemeClr val="accent2"/>
              </a:buClr>
            </a:pPr>
            <a:r>
              <a:rPr lang="en-US" dirty="0" smtClean="0">
                <a:solidFill>
                  <a:srgbClr val="063982"/>
                </a:solidFill>
              </a:rPr>
              <a:t>Online documentation:</a:t>
            </a:r>
          </a:p>
          <a:p>
            <a:pPr marL="711200" lvl="1">
              <a:spcBef>
                <a:spcPts val="1100"/>
              </a:spcBef>
            </a:pPr>
            <a:r>
              <a:rPr lang="en-US" dirty="0" err="1" smtClean="0"/>
              <a:t>Docs.saffrontech.com</a:t>
            </a:r>
            <a:endParaRPr lang="en-US" dirty="0" smtClean="0"/>
          </a:p>
          <a:p>
            <a:pPr marL="1111250" lvl="2">
              <a:spcBef>
                <a:spcPts val="1100"/>
              </a:spcBef>
            </a:pPr>
            <a:r>
              <a:rPr lang="en-US" dirty="0" smtClean="0">
                <a:solidFill>
                  <a:srgbClr val="063982"/>
                </a:solidFill>
              </a:rPr>
              <a:t>Saffron Advantage User </a:t>
            </a:r>
            <a:r>
              <a:rPr lang="en-US" dirty="0">
                <a:solidFill>
                  <a:srgbClr val="063982"/>
                </a:solidFill>
              </a:rPr>
              <a:t>G</a:t>
            </a:r>
            <a:r>
              <a:rPr lang="en-US" dirty="0" smtClean="0">
                <a:solidFill>
                  <a:srgbClr val="063982"/>
                </a:solidFill>
              </a:rPr>
              <a:t>uide</a:t>
            </a:r>
            <a:r>
              <a:rPr lang="en-US" dirty="0"/>
              <a:t>: https://</a:t>
            </a:r>
            <a:r>
              <a:rPr lang="en-US" dirty="0" err="1"/>
              <a:t>saffrontech.atlassian.net</a:t>
            </a:r>
            <a:r>
              <a:rPr lang="en-US" dirty="0"/>
              <a:t>/wiki/display/DOC/Saffron+Advantage+User+Guide+9.0</a:t>
            </a:r>
            <a:endParaRPr lang="en-US" dirty="0" smtClean="0"/>
          </a:p>
          <a:p>
            <a:pPr marL="1111250" lvl="2">
              <a:spcBef>
                <a:spcPts val="1100"/>
              </a:spcBef>
            </a:pPr>
            <a:r>
              <a:rPr lang="en-US" dirty="0" smtClean="0">
                <a:solidFill>
                  <a:srgbClr val="063982"/>
                </a:solidFill>
              </a:rPr>
              <a:t>Saffron Admin User </a:t>
            </a:r>
            <a:r>
              <a:rPr lang="en-US" dirty="0">
                <a:solidFill>
                  <a:srgbClr val="063982"/>
                </a:solidFill>
              </a:rPr>
              <a:t>G</a:t>
            </a:r>
            <a:r>
              <a:rPr lang="en-US" dirty="0" smtClean="0">
                <a:solidFill>
                  <a:srgbClr val="063982"/>
                </a:solidFill>
              </a:rPr>
              <a:t>uide</a:t>
            </a:r>
            <a:r>
              <a:rPr lang="en-US" dirty="0"/>
              <a:t>: https://</a:t>
            </a:r>
            <a:r>
              <a:rPr lang="en-US" dirty="0" err="1"/>
              <a:t>saffrontech.atlassian.net</a:t>
            </a:r>
            <a:r>
              <a:rPr lang="en-US" dirty="0"/>
              <a:t>/wiki/display/DOC/</a:t>
            </a:r>
            <a:r>
              <a:rPr lang="en-US" dirty="0" err="1"/>
              <a:t>Saffron+Admin+User+Guide</a:t>
            </a:r>
            <a:endParaRPr lang="en-US" dirty="0" smtClean="0"/>
          </a:p>
          <a:p>
            <a:pPr marL="1111250" lvl="2">
              <a:spcBef>
                <a:spcPts val="1100"/>
              </a:spcBef>
            </a:pPr>
            <a:r>
              <a:rPr lang="en-US" dirty="0" smtClean="0">
                <a:solidFill>
                  <a:srgbClr val="063982"/>
                </a:solidFill>
              </a:rPr>
              <a:t>API </a:t>
            </a:r>
            <a:r>
              <a:rPr lang="en-US" dirty="0">
                <a:solidFill>
                  <a:srgbClr val="063982"/>
                </a:solidFill>
              </a:rPr>
              <a:t>D</a:t>
            </a:r>
            <a:r>
              <a:rPr lang="en-US" dirty="0" smtClean="0">
                <a:solidFill>
                  <a:srgbClr val="063982"/>
                </a:solidFill>
              </a:rPr>
              <a:t>ocumentation</a:t>
            </a:r>
            <a:r>
              <a:rPr lang="en-US" dirty="0"/>
              <a:t>: https://</a:t>
            </a:r>
            <a:r>
              <a:rPr lang="en-US" dirty="0" err="1"/>
              <a:t>saffrontech.atlassian.net</a:t>
            </a:r>
            <a:r>
              <a:rPr lang="en-US" dirty="0"/>
              <a:t>/wiki/display/DOC/REST+</a:t>
            </a:r>
            <a:r>
              <a:rPr lang="en-US" dirty="0" smtClean="0"/>
              <a:t>API</a:t>
            </a:r>
          </a:p>
          <a:p>
            <a:pPr marL="1111250" lvl="2">
              <a:spcBef>
                <a:spcPts val="1100"/>
              </a:spcBef>
            </a:pPr>
            <a:r>
              <a:rPr lang="en-US" dirty="0">
                <a:solidFill>
                  <a:srgbClr val="063982"/>
                </a:solidFill>
              </a:rPr>
              <a:t>THOP Documentation</a:t>
            </a:r>
            <a:r>
              <a:rPr lang="en-US" dirty="0"/>
              <a:t>: https://</a:t>
            </a:r>
            <a:r>
              <a:rPr lang="en-US" dirty="0" err="1"/>
              <a:t>saffrontech.atlassian.net</a:t>
            </a:r>
            <a:r>
              <a:rPr lang="en-US" dirty="0"/>
              <a:t>/wiki/display/DOC/</a:t>
            </a:r>
            <a:r>
              <a:rPr lang="en-US" dirty="0" err="1"/>
              <a:t>Thought+Processes</a:t>
            </a:r>
            <a:endParaRPr lang="en-US" dirty="0" smtClean="0"/>
          </a:p>
          <a:p>
            <a:pPr marL="311150">
              <a:spcBef>
                <a:spcPts val="1100"/>
              </a:spcBef>
              <a:buClr>
                <a:schemeClr val="accent2"/>
              </a:buClr>
            </a:pPr>
            <a:r>
              <a:rPr lang="en-US" dirty="0" smtClean="0">
                <a:solidFill>
                  <a:srgbClr val="063982"/>
                </a:solidFill>
              </a:rPr>
              <a:t>Questions:</a:t>
            </a:r>
            <a:r>
              <a:rPr lang="en-US" dirty="0">
                <a:solidFill>
                  <a:srgbClr val="063982"/>
                </a:solidFill>
              </a:rPr>
              <a:t> </a:t>
            </a:r>
            <a:r>
              <a:rPr lang="en-US" dirty="0" smtClean="0">
                <a:solidFill>
                  <a:srgbClr val="063982"/>
                </a:solidFill>
              </a:rPr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soco.intel.com/groups/saffron-community-of-practice</a:t>
            </a:r>
            <a:endParaRPr lang="en-US" dirty="0"/>
          </a:p>
          <a:p>
            <a:pPr marL="311150">
              <a:spcBef>
                <a:spcPts val="1100"/>
              </a:spcBef>
            </a:pPr>
            <a:r>
              <a:rPr lang="en-US" dirty="0" smtClean="0">
                <a:solidFill>
                  <a:schemeClr val="tx2"/>
                </a:solidFill>
              </a:rPr>
              <a:t>“Sightings</a:t>
            </a:r>
            <a:r>
              <a:rPr lang="en-US" dirty="0">
                <a:solidFill>
                  <a:schemeClr val="tx2"/>
                </a:solidFill>
              </a:rPr>
              <a:t>”: </a:t>
            </a:r>
            <a:r>
              <a:rPr lang="en-US" u="sng" dirty="0">
                <a:solidFill>
                  <a:schemeClr val="accent2"/>
                </a:solidFill>
              </a:rPr>
              <a:t>https://jira01.devtools.intel.com/browse/SPIP</a:t>
            </a:r>
            <a:endParaRPr lang="en-US" u="sng" dirty="0" smtClean="0">
              <a:solidFill>
                <a:schemeClr val="accent2"/>
              </a:solidFill>
            </a:endParaRPr>
          </a:p>
          <a:p>
            <a:pPr marL="711200" lvl="1">
              <a:spcBef>
                <a:spcPts val="110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80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-17930" y="671236"/>
            <a:ext cx="9144000" cy="609599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686175"/>
            <a:ext cx="9144000" cy="971550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Cameron Byrd</a:t>
            </a:r>
          </a:p>
          <a:p>
            <a:r>
              <a:rPr lang="en-US" dirty="0" err="1" smtClean="0"/>
              <a:t>Atul</a:t>
            </a:r>
            <a:r>
              <a:rPr lang="en-US" dirty="0" smtClean="0"/>
              <a:t> </a:t>
            </a:r>
            <a:r>
              <a:rPr lang="en-US" dirty="0" err="1" smtClean="0"/>
              <a:t>Borkar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6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CREATING CONNECTIONS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137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627821"/>
              </p:ext>
            </p:extLst>
          </p:nvPr>
        </p:nvGraphicFramePr>
        <p:xfrm>
          <a:off x="533400" y="1143035"/>
          <a:ext cx="4038600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000"/>
                <a:gridCol w="609600"/>
                <a:gridCol w="539262"/>
                <a:gridCol w="908538"/>
                <a:gridCol w="762000"/>
                <a:gridCol w="838200"/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latin typeface="Gotham Medium" pitchFamily="50" charset="0"/>
                        </a:rPr>
                        <a:t>ID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NAME</a:t>
                      </a:r>
                      <a:endParaRPr lang="en-US" sz="7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DATE</a:t>
                      </a:r>
                      <a:endParaRPr lang="en-US" sz="7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RESTAURANT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LOCATION</a:t>
                      </a:r>
                      <a:endParaRPr lang="en-US" sz="7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>
                          <a:latin typeface="Gotham Medium" pitchFamily="50" charset="0"/>
                        </a:rPr>
                        <a:t>COMPANION</a:t>
                      </a:r>
                      <a:endParaRPr lang="en-US" sz="800" dirty="0">
                        <a:latin typeface="Gotham Medium" pitchFamily="50" charset="0"/>
                      </a:endParaRPr>
                    </a:p>
                  </a:txBody>
                  <a:tcPr marL="27432" marR="27432" anchor="ctr"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120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Jim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06/02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NeoMonde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Cary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>
                          <a:solidFill>
                            <a:schemeClr val="bg1"/>
                          </a:solidFill>
                          <a:latin typeface="Gotham Medium" pitchFamily="50" charset="0"/>
                        </a:rPr>
                        <a:t>None</a:t>
                      </a:r>
                      <a:endParaRPr lang="en-US" sz="800" dirty="0">
                        <a:solidFill>
                          <a:schemeClr val="bg1"/>
                        </a:solidFill>
                        <a:latin typeface="Gotham Medium" pitchFamily="50" charset="0"/>
                      </a:endParaRPr>
                    </a:p>
                  </a:txBody>
                  <a:tcPr marL="27432" marR="27432" anchor="ctr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5981"/>
            <a:ext cx="8763000" cy="613171"/>
          </a:xfrm>
        </p:spPr>
        <p:txBody>
          <a:bodyPr>
            <a:normAutofit/>
          </a:bodyPr>
          <a:lstStyle/>
          <a:p>
            <a:r>
              <a:rPr lang="en-US" dirty="0" smtClean="0"/>
              <a:t>Incremental</a:t>
            </a:r>
            <a:r>
              <a:rPr lang="en-US" dirty="0"/>
              <a:t> </a:t>
            </a:r>
            <a:r>
              <a:rPr lang="en-US" dirty="0" smtClean="0"/>
              <a:t>Learning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029202" y="1089246"/>
          <a:ext cx="2895599" cy="25683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799"/>
                <a:gridCol w="241300"/>
                <a:gridCol w="241300"/>
                <a:gridCol w="241300"/>
                <a:gridCol w="241300"/>
                <a:gridCol w="241300"/>
                <a:gridCol w="241300"/>
              </a:tblGrid>
              <a:tr h="1977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ID.120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977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Name.Jim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977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977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</a:tr>
              <a:tr h="19770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1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3F8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2836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800" kern="1200" dirty="0">
                        <a:solidFill>
                          <a:schemeClr val="tx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ID120</a:t>
                      </a: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Name.Jim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Date.06/02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Restaurant.NeoMonde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Location.Cary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kern="1200" dirty="0" smtClean="0">
                          <a:solidFill>
                            <a:schemeClr val="bg1"/>
                          </a:solidFill>
                          <a:latin typeface="Gotham Medium" pitchFamily="50" charset="0"/>
                          <a:ea typeface="+mn-ea"/>
                          <a:cs typeface="+mn-cs"/>
                        </a:rPr>
                        <a:t>Companion.None</a:t>
                      </a:r>
                      <a:endParaRPr lang="en-US" sz="800" kern="1200" dirty="0">
                        <a:solidFill>
                          <a:schemeClr val="bg1"/>
                        </a:solidFill>
                        <a:latin typeface="Gotham Medium" pitchFamily="50" charset="0"/>
                        <a:ea typeface="+mn-ea"/>
                        <a:cs typeface="+mn-cs"/>
                      </a:endParaRPr>
                    </a:p>
                  </a:txBody>
                  <a:tcPr marT="0" marB="9144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791301" y="231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26850" y="2800626"/>
            <a:ext cx="470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Record (Resource reference)</a:t>
            </a:r>
          </a:p>
        </p:txBody>
      </p:sp>
      <p:sp>
        <p:nvSpPr>
          <p:cNvPr id="8" name="Oval 7"/>
          <p:cNvSpPr/>
          <p:nvPr/>
        </p:nvSpPr>
        <p:spPr>
          <a:xfrm>
            <a:off x="925570" y="3105034"/>
            <a:ext cx="310393" cy="272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925571" y="3402931"/>
            <a:ext cx="310393" cy="272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3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743199" y="1205291"/>
            <a:ext cx="310393" cy="272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3654800" y="1550638"/>
            <a:ext cx="310393" cy="272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3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718809" y="1989001"/>
            <a:ext cx="310393" cy="272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4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029202" y="2125360"/>
            <a:ext cx="94375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059181" y="1341650"/>
            <a:ext cx="60680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059181" y="1686997"/>
            <a:ext cx="60680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928370" y="3687090"/>
            <a:ext cx="310393" cy="272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/>
          <p:nvPr>
            <p:custDataLst>
              <p:custData r:id="rId2"/>
            </p:custDataLst>
          </p:nvPr>
        </p:nvGrpSpPr>
        <p:grpSpPr>
          <a:xfrm>
            <a:off x="524435" y="1633060"/>
            <a:ext cx="4038600" cy="1469497"/>
            <a:chOff x="533400" y="1798472"/>
            <a:chExt cx="4038600" cy="1449999"/>
          </a:xfrm>
        </p:grpSpPr>
        <p:sp>
          <p:nvSpPr>
            <p:cNvPr id="2" name="Oval 1"/>
            <p:cNvSpPr/>
            <p:nvPr/>
          </p:nvSpPr>
          <p:spPr>
            <a:xfrm>
              <a:off x="928371" y="2975754"/>
              <a:ext cx="310393" cy="27271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rgbClr val="FF0000"/>
                  </a:solidFill>
                </a:rPr>
                <a:t>1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grpSp>
          <p:nvGrpSpPr>
            <p:cNvPr id="11" name="Group 10"/>
            <p:cNvGrpSpPr/>
            <p:nvPr>
              <p:custDataLst>
                <p:custData r:id="rId3"/>
              </p:custDataLst>
            </p:nvPr>
          </p:nvGrpSpPr>
          <p:grpSpPr>
            <a:xfrm>
              <a:off x="533400" y="1798472"/>
              <a:ext cx="4038600" cy="735963"/>
              <a:chOff x="533400" y="1798472"/>
              <a:chExt cx="4038600" cy="735963"/>
            </a:xfrm>
          </p:grpSpPr>
          <p:sp>
            <p:nvSpPr>
              <p:cNvPr id="25" name="Left Brace 24"/>
              <p:cNvSpPr/>
              <p:nvPr/>
            </p:nvSpPr>
            <p:spPr>
              <a:xfrm rot="16200000">
                <a:off x="2360732" y="-28860"/>
                <a:ext cx="383935" cy="4038600"/>
              </a:xfrm>
              <a:prstGeom prst="leftBrac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97502" y="2261718"/>
                <a:ext cx="310393" cy="272717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rgbClr val="FF0000"/>
                    </a:solidFill>
                  </a:rPr>
                  <a:t>1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9" name="Oval 28"/>
          <p:cNvSpPr/>
          <p:nvPr/>
        </p:nvSpPr>
        <p:spPr>
          <a:xfrm>
            <a:off x="925573" y="3982151"/>
            <a:ext cx="310393" cy="272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5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0" name="Left Brace 29"/>
          <p:cNvSpPr/>
          <p:nvPr/>
        </p:nvSpPr>
        <p:spPr>
          <a:xfrm rot="16200000">
            <a:off x="6285035" y="2519086"/>
            <a:ext cx="383935" cy="28956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321805" y="4246458"/>
            <a:ext cx="310393" cy="272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5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874005" y="819151"/>
            <a:ext cx="1758193" cy="1715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316215" y="2165401"/>
            <a:ext cx="1758193" cy="1715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286500" y="769682"/>
            <a:ext cx="1758193" cy="1715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059181" y="1055823"/>
            <a:ext cx="655030" cy="881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3245475" y="786199"/>
            <a:ext cx="310393" cy="2727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4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26850" y="3064506"/>
            <a:ext cx="470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Category</a:t>
            </a:r>
            <a:endParaRPr lang="en-US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326850" y="3367148"/>
            <a:ext cx="470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Value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26849" y="3644207"/>
            <a:ext cx="470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Attribute = </a:t>
            </a:r>
            <a:r>
              <a:rPr lang="en-US" dirty="0" err="1" smtClean="0"/>
              <a:t>Category:Value</a:t>
            </a:r>
            <a:endParaRPr lang="en-US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326846" y="3946252"/>
            <a:ext cx="4700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Matrix of Row &amp; Column Attributes,</a:t>
            </a:r>
          </a:p>
          <a:p>
            <a:r>
              <a:rPr lang="en-US" dirty="0" smtClean="0"/>
              <a:t>with Connection Counts at the intersections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01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8" grpId="0" animBg="1"/>
      <p:bldP spid="26" grpId="0" animBg="1"/>
      <p:bldP spid="29" grpId="0" animBg="1"/>
      <p:bldP spid="30" grpId="0" animBg="1"/>
      <p:bldP spid="31" grpId="0" animBg="1"/>
      <p:bldP spid="23" grpId="0" animBg="1"/>
      <p:bldP spid="32" grpId="0" animBg="1"/>
      <p:bldP spid="33" grpId="0" animBg="1"/>
      <p:bldP spid="35" grpId="0" animBg="1"/>
      <p:bldP spid="36" grpId="0" animBg="1"/>
      <p:bldP spid="34" grpId="0"/>
      <p:bldP spid="37" grpId="0"/>
      <p:bldP spid="38" grpId="0"/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fcebb96-6c14-49c6-bb56-7ff512be050b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fab0ec61-0e9c-41ae-80e7-8069e326dc8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e0c7b69-fd58-48d7-9f00-dcb8085752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0beece42-259c-4308-8a37-4875b64242b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0409158d-dc1a-431a-afcd-51b7de16dba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127d48d0-6ae8-48ba-ad94-408e6fccc2ea"/>
</p:tagLst>
</file>

<file path=ppt/theme/theme1.xml><?xml version="1.0" encoding="utf-8"?>
<a:theme xmlns:a="http://schemas.openxmlformats.org/drawingml/2006/main" name="Intel 20150715">
  <a:themeElements>
    <a:clrScheme name="Custom 28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AEEF"/>
      </a:hlink>
      <a:folHlink>
        <a:srgbClr val="B1BABF"/>
      </a:folHlink>
    </a:clrScheme>
    <a:fontScheme name="Custom 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2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ontrol xmlns="http://schemas.microsoft.com/VisualStudio/2011/storyboarding/control">
  <Id Name="bf77fec7-e7a8-4008-8a49-2b782c23b7da" Revision="1" Stencil="System.MyShapes" StencilVersion="1.0"/>
</Contro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26CC27DAD251459476859A0476CF1B" ma:contentTypeVersion="0" ma:contentTypeDescription="Create a new document." ma:contentTypeScope="" ma:versionID="a044ed64c26b86103c604d26a39b096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.xml><?xml version="1.0" encoding="utf-8"?>
<Control xmlns="http://schemas.microsoft.com/VisualStudio/2011/storyboarding/control">
  <Id Name="cfb01d96-be6c-483b-8248-f0cd0d7dc16b" Revision="1" Stencil="System.MyShapes" StencilVersion="1.0"/>
</Control>
</file>

<file path=customXml/itemProps1.xml><?xml version="1.0" encoding="utf-8"?>
<ds:datastoreItem xmlns:ds="http://schemas.openxmlformats.org/officeDocument/2006/customXml" ds:itemID="{00C02FD9-255B-46EB-8E08-71A0EABF8C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B72D5D-9ABA-48AB-8DEE-B268D3AEE67A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E76CA404-A277-40D5-BA50-643EB28904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D0091ECB-08B5-4B9B-8B7B-F6053031518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5.xml><?xml version="1.0" encoding="utf-8"?>
<ds:datastoreItem xmlns:ds="http://schemas.openxmlformats.org/officeDocument/2006/customXml" ds:itemID="{C3586B1C-85CE-4906-A31D-9CB1C776D43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65447</TotalTime>
  <Words>3619</Words>
  <Application>Microsoft Macintosh PowerPoint</Application>
  <PresentationFormat>On-screen Show (16:9)</PresentationFormat>
  <Paragraphs>1042</Paragraphs>
  <Slides>72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7" baseType="lpstr">
      <vt:lpstr>Calibri</vt:lpstr>
      <vt:lpstr>Courier New</vt:lpstr>
      <vt:lpstr>Gotham Book</vt:lpstr>
      <vt:lpstr>Gotham Medium</vt:lpstr>
      <vt:lpstr>Gotham-Book</vt:lpstr>
      <vt:lpstr>Intel Clear</vt:lpstr>
      <vt:lpstr>Intel Clear Light</vt:lpstr>
      <vt:lpstr>Lucida Grande</vt:lpstr>
      <vt:lpstr>ＭＳ Ｐゴシック</vt:lpstr>
      <vt:lpstr>Times New Roman</vt:lpstr>
      <vt:lpstr>Wingdings</vt:lpstr>
      <vt:lpstr>ヒラギノ角ゴ ProN W3</vt:lpstr>
      <vt:lpstr>Arial</vt:lpstr>
      <vt:lpstr>Intel 20150715</vt:lpstr>
      <vt:lpstr>Worksheet</vt:lpstr>
      <vt:lpstr>Saffron Natural Intelligence Platform NAVAIR – 1 Day Training</vt:lpstr>
      <vt:lpstr>PowerPoint Presentation</vt:lpstr>
      <vt:lpstr>Conceptual Review of Saffron</vt:lpstr>
      <vt:lpstr>Cognitive Computing – A definition</vt:lpstr>
      <vt:lpstr>HOW saffron WORKS – the 4cs</vt:lpstr>
      <vt:lpstr>WHAT IT DOES</vt:lpstr>
      <vt:lpstr>Saffron Data Flow</vt:lpstr>
      <vt:lpstr>CREATING CONNECTIONS</vt:lpstr>
      <vt:lpstr>Incremental Learning</vt:lpstr>
      <vt:lpstr>Incremental Learning – Add 2nd resource reference</vt:lpstr>
      <vt:lpstr>Incremental Learning – Add 3rd Resource Reference</vt:lpstr>
      <vt:lpstr>Incremental Learning</vt:lpstr>
      <vt:lpstr>Incremental Learning – Add 2nd resource reference</vt:lpstr>
      <vt:lpstr>Scaled to Millions &amp; Billions of Matrices</vt:lpstr>
      <vt:lpstr>UNSTRUCTURED DATA</vt:lpstr>
      <vt:lpstr>Multiple Entity Matrices from Just One Snippet</vt:lpstr>
      <vt:lpstr>Incremental Update Observing Another Snippet</vt:lpstr>
      <vt:lpstr>Incremental Update Observing Another Snippet</vt:lpstr>
      <vt:lpstr>Break</vt:lpstr>
      <vt:lpstr>Tool Box</vt:lpstr>
      <vt:lpstr>Reasoning by Similarity</vt:lpstr>
      <vt:lpstr>Classification</vt:lpstr>
      <vt:lpstr>Recommender</vt:lpstr>
      <vt:lpstr>ROOT CAUSE ANALYSIS – NAVAIR Approach</vt:lpstr>
      <vt:lpstr>SAFFRON ADMIN</vt:lpstr>
      <vt:lpstr>DATA INTEGRATION OVERVIEW</vt:lpstr>
      <vt:lpstr>Workflow for data ingestion</vt:lpstr>
      <vt:lpstr>Create a space</vt:lpstr>
      <vt:lpstr>Create a source</vt:lpstr>
      <vt:lpstr>Ingesting MS sql Server Source</vt:lpstr>
      <vt:lpstr>Attributes Tab</vt:lpstr>
      <vt:lpstr>Data Parsers</vt:lpstr>
      <vt:lpstr>Text Parsing Example</vt:lpstr>
      <vt:lpstr>Test</vt:lpstr>
      <vt:lpstr>Publish and Ingest</vt:lpstr>
      <vt:lpstr>Break</vt:lpstr>
      <vt:lpstr>REST API</vt:lpstr>
      <vt:lpstr>PowerPoint Presentation</vt:lpstr>
      <vt:lpstr>CONNECTIONS</vt:lpstr>
      <vt:lpstr>Connections API</vt:lpstr>
      <vt:lpstr>Connections call</vt:lpstr>
      <vt:lpstr>Connections API: advanced metric</vt:lpstr>
      <vt:lpstr>ANALOGIES</vt:lpstr>
      <vt:lpstr>Analogies API: find similar attributes</vt:lpstr>
      <vt:lpstr>Analogies call</vt:lpstr>
      <vt:lpstr>CLASSIFICATION</vt:lpstr>
      <vt:lpstr>Classification API  </vt:lpstr>
      <vt:lpstr>Classification call </vt:lpstr>
      <vt:lpstr>Classification call </vt:lpstr>
      <vt:lpstr>TRENDS</vt:lpstr>
      <vt:lpstr>Trends API:   </vt:lpstr>
      <vt:lpstr>ALGORITHMS</vt:lpstr>
      <vt:lpstr>Problem with Raw Counts</vt:lpstr>
      <vt:lpstr>Some BASIC Information Theory</vt:lpstr>
      <vt:lpstr>Generalized Dependency As Cognitive Distance</vt:lpstr>
      <vt:lpstr>Break</vt:lpstr>
      <vt:lpstr>SAFFRON ADVANTAGE</vt:lpstr>
      <vt:lpstr>Dashboard: Overview</vt:lpstr>
      <vt:lpstr>Query Views – Overview</vt:lpstr>
      <vt:lpstr>Query Views – Document Viewer</vt:lpstr>
      <vt:lpstr>Query Views – Entity View</vt:lpstr>
      <vt:lpstr>Query Views – Context View</vt:lpstr>
      <vt:lpstr>Query Views – Network View</vt:lpstr>
      <vt:lpstr>Query Views: Trends View </vt:lpstr>
      <vt:lpstr>Query Views – Map View </vt:lpstr>
      <vt:lpstr>Entity Profile</vt:lpstr>
      <vt:lpstr>THOUGHT PROCESSES</vt:lpstr>
      <vt:lpstr>Definition</vt:lpstr>
      <vt:lpstr>COMMON USAGE Patterns</vt:lpstr>
      <vt:lpstr>HELP</vt:lpstr>
      <vt:lpstr>Where to go for Help: </vt:lpstr>
      <vt:lpstr>Thank you</vt:lpstr>
    </vt:vector>
  </TitlesOfParts>
  <Company>Intel Corporation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 Trail-T  Product Review Q3, 2012</dc:title>
  <dc:creator>jdcole</dc:creator>
  <cp:lastModifiedBy>cbyrd</cp:lastModifiedBy>
  <cp:revision>1689</cp:revision>
  <cp:lastPrinted>2013-06-19T21:44:44Z</cp:lastPrinted>
  <dcterms:created xsi:type="dcterms:W3CDTF">2012-08-15T23:12:15Z</dcterms:created>
  <dcterms:modified xsi:type="dcterms:W3CDTF">2017-11-14T14:57:38Z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0x0101004526CC27DAD251459476859A0476CF1B</vt:lpwstr>
  </property>
</Properties>
</file>